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3.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38.xml" ContentType="application/vnd.openxmlformats-officedocument.presentationml.notesSl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40.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41.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42.xml" ContentType="application/vnd.openxmlformats-officedocument.presentationml.notesSlide+xml"/>
  <Override PartName="/ppt/charts/chart41.xml" ContentType="application/vnd.openxmlformats-officedocument.drawingml.chart+xml"/>
  <Override PartName="/ppt/notesSlides/notesSlide43.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4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46.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47.xml" ContentType="application/vnd.openxmlformats-officedocument.presentationml.notesSlide+xml"/>
  <Override PartName="/ppt/charts/chart50.xml" ContentType="application/vnd.openxmlformats-officedocument.drawingml.chart+xml"/>
  <Override PartName="/ppt/notesSlides/notesSlide48.xml" ContentType="application/vnd.openxmlformats-officedocument.presentationml.notesSlide+xml"/>
  <Override PartName="/ppt/charts/chart5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790" r:id="rId5"/>
    <p:sldId id="661" r:id="rId6"/>
    <p:sldId id="662" r:id="rId7"/>
    <p:sldId id="698" r:id="rId8"/>
    <p:sldId id="663" r:id="rId9"/>
    <p:sldId id="746" r:id="rId10"/>
    <p:sldId id="462" r:id="rId11"/>
    <p:sldId id="582" r:id="rId12"/>
    <p:sldId id="742" r:id="rId13"/>
    <p:sldId id="766" r:id="rId14"/>
    <p:sldId id="744" r:id="rId15"/>
    <p:sldId id="745" r:id="rId16"/>
    <p:sldId id="596" r:id="rId17"/>
    <p:sldId id="730" r:id="rId18"/>
    <p:sldId id="787" r:id="rId19"/>
    <p:sldId id="665" r:id="rId20"/>
    <p:sldId id="782" r:id="rId21"/>
    <p:sldId id="770" r:id="rId22"/>
    <p:sldId id="775" r:id="rId23"/>
    <p:sldId id="759" r:id="rId24"/>
    <p:sldId id="760" r:id="rId25"/>
    <p:sldId id="761" r:id="rId26"/>
    <p:sldId id="762" r:id="rId27"/>
    <p:sldId id="764" r:id="rId28"/>
    <p:sldId id="765" r:id="rId29"/>
    <p:sldId id="682" r:id="rId30"/>
    <p:sldId id="691" r:id="rId31"/>
    <p:sldId id="692" r:id="rId32"/>
    <p:sldId id="785" r:id="rId33"/>
    <p:sldId id="786" r:id="rId34"/>
    <p:sldId id="693" r:id="rId35"/>
    <p:sldId id="694" r:id="rId36"/>
    <p:sldId id="695" r:id="rId37"/>
    <p:sldId id="696" r:id="rId38"/>
    <p:sldId id="791" r:id="rId39"/>
    <p:sldId id="783" r:id="rId40"/>
    <p:sldId id="747" r:id="rId41"/>
    <p:sldId id="752" r:id="rId42"/>
    <p:sldId id="751" r:id="rId43"/>
    <p:sldId id="772" r:id="rId44"/>
    <p:sldId id="773" r:id="rId45"/>
    <p:sldId id="774" r:id="rId46"/>
    <p:sldId id="776" r:id="rId47"/>
    <p:sldId id="777" r:id="rId48"/>
    <p:sldId id="778" r:id="rId49"/>
    <p:sldId id="779" r:id="rId50"/>
    <p:sldId id="768" r:id="rId51"/>
    <p:sldId id="769" r:id="rId52"/>
    <p:sldId id="690" r:id="rId53"/>
  </p:sldIdLst>
  <p:sldSz cx="9144000" cy="6858000" type="screen4x3"/>
  <p:notesSz cx="6946900" cy="92075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5391">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150"/>
    <a:srgbClr val="66FF66"/>
    <a:srgbClr val="FF66FF"/>
    <a:srgbClr val="FF99FF"/>
    <a:srgbClr val="FF00FF"/>
    <a:srgbClr val="FF3399"/>
    <a:srgbClr val="C6D9F1"/>
    <a:srgbClr val="8C3836"/>
    <a:srgbClr val="C0504D"/>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75341" autoAdjust="0"/>
  </p:normalViewPr>
  <p:slideViewPr>
    <p:cSldViewPr snapToGrid="0" snapToObjects="1">
      <p:cViewPr varScale="1">
        <p:scale>
          <a:sx n="69" d="100"/>
          <a:sy n="69" d="100"/>
        </p:scale>
        <p:origin x="1494" y="72"/>
      </p:cViewPr>
      <p:guideLst>
        <p:guide orient="horz" pos="2160"/>
        <p:guide pos="5391"/>
      </p:guideLst>
    </p:cSldViewPr>
  </p:slideViewPr>
  <p:outlineViewPr>
    <p:cViewPr>
      <p:scale>
        <a:sx n="33" d="100"/>
        <a:sy n="33" d="100"/>
      </p:scale>
      <p:origin x="0" y="5790"/>
    </p:cViewPr>
  </p:outlineViewPr>
  <p:notesTextViewPr>
    <p:cViewPr>
      <p:scale>
        <a:sx n="100" d="100"/>
        <a:sy n="100" d="100"/>
      </p:scale>
      <p:origin x="0" y="0"/>
    </p:cViewPr>
  </p:notesTextViewPr>
  <p:sorterViewPr>
    <p:cViewPr>
      <p:scale>
        <a:sx n="66" d="100"/>
        <a:sy n="66" d="100"/>
      </p:scale>
      <p:origin x="0" y="1482"/>
    </p:cViewPr>
  </p:sorterViewPr>
  <p:notesViewPr>
    <p:cSldViewPr snapToGrid="0" snapToObjects="1" showGuides="1">
      <p:cViewPr>
        <p:scale>
          <a:sx n="110" d="100"/>
          <a:sy n="110" d="100"/>
        </p:scale>
        <p:origin x="-1848" y="-78"/>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0\Data\Business%20Optimism%20Index%20Vol%2010%20(June%2030,%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0\Data\Business%20Optimism%20Index%20Vol%2010%20(June%2030,%202015).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0\Data\Business%20Optimism%20Index%20Vol%2010%20(June%2030,%202015).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0\Data\Business%20Optimism%20Index%20Vol%2010%20(June%2030,%202015).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27E-2"/>
          <c:y val="5.13585977626181E-2"/>
          <c:w val="0.7386349395738151"/>
          <c:h val="0.83275619472427198"/>
        </c:manualLayout>
      </c:layout>
      <c:lineChart>
        <c:grouping val="standard"/>
        <c:varyColors val="0"/>
        <c:ser>
          <c:idx val="1"/>
          <c:order val="0"/>
          <c:tx>
            <c:strRef>
              <c:f>'Exclude DKs (Total)'!$I$49</c:f>
              <c:strCache>
                <c:ptCount val="1"/>
                <c:pt idx="0">
                  <c:v>ATB Business Index</c:v>
                </c:pt>
              </c:strCache>
            </c:strRef>
          </c:tx>
          <c:spPr>
            <a:ln w="38100">
              <a:solidFill>
                <a:schemeClr val="accent1">
                  <a:lumMod val="75000"/>
                </a:schemeClr>
              </a:solidFill>
            </a:ln>
          </c:spPr>
          <c:marker>
            <c:symbol val="circle"/>
            <c:size val="9"/>
            <c:spPr>
              <a:solidFill>
                <a:srgbClr val="4F81BD">
                  <a:lumMod val="75000"/>
                </a:srgbClr>
              </a:solidFill>
            </c:spPr>
          </c:marker>
          <c:dLbls>
            <c:dLbl>
              <c:idx val="0"/>
              <c:layout>
                <c:manualLayout>
                  <c:x val="-4.2849806252752767E-2"/>
                  <c:y val="-5.77019659232071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849806252752747E-2"/>
                  <c:y val="-4.64062828901531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822521998011279E-2"/>
                  <c:y val="-5.13585949474795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5847404179809373E-2"/>
                  <c:y val="-4.69384636103507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933941816284712E-2"/>
                  <c:y val="-4.69384636103507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7583592755180144E-3"/>
                  <c:y val="6.8701285141656116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6903575731158733E-3"/>
                  <c:y val="3.0266576481286587E-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(Total)'!$J$47:$T$47</c:f>
              <c:strCache>
                <c:ptCount val="11"/>
                <c:pt idx="0">
                  <c:v>Q1 2013</c:v>
                </c:pt>
                <c:pt idx="1">
                  <c:v>Q2 2013</c:v>
                </c:pt>
                <c:pt idx="2">
                  <c:v>Q3 2013</c:v>
                </c:pt>
                <c:pt idx="3">
                  <c:v>Q4 2013</c:v>
                </c:pt>
                <c:pt idx="4">
                  <c:v>Q1 2014</c:v>
                </c:pt>
                <c:pt idx="5">
                  <c:v>Q2 2014</c:v>
                </c:pt>
                <c:pt idx="6">
                  <c:v>Q3 2014</c:v>
                </c:pt>
                <c:pt idx="7">
                  <c:v>Q4 2014</c:v>
                </c:pt>
                <c:pt idx="8">
                  <c:v>Q1 2015</c:v>
                </c:pt>
                <c:pt idx="9">
                  <c:v>Q2 2015</c:v>
                </c:pt>
                <c:pt idx="10">
                  <c:v>Q3 2015</c:v>
                </c:pt>
              </c:strCache>
            </c:strRef>
          </c:cat>
          <c:val>
            <c:numRef>
              <c:f>'Exclude DKs (Total)'!$J$49:$T$49</c:f>
              <c:numCache>
                <c:formatCode>0.0</c:formatCode>
                <c:ptCount val="11"/>
                <c:pt idx="0">
                  <c:v>70.205479452054789</c:v>
                </c:pt>
                <c:pt idx="1">
                  <c:v>69.7594501718213</c:v>
                </c:pt>
                <c:pt idx="2">
                  <c:v>69.763513513513502</c:v>
                </c:pt>
                <c:pt idx="3">
                  <c:v>72.260273972602732</c:v>
                </c:pt>
                <c:pt idx="4">
                  <c:v>75.084175084175087</c:v>
                </c:pt>
                <c:pt idx="5">
                  <c:v>73.099999999999994</c:v>
                </c:pt>
                <c:pt idx="6">
                  <c:v>70.400000000000006</c:v>
                </c:pt>
                <c:pt idx="7">
                  <c:v>67.517006802721085</c:v>
                </c:pt>
                <c:pt idx="8">
                  <c:v>58.319604612850085</c:v>
                </c:pt>
                <c:pt idx="9">
                  <c:v>53.412969283276453</c:v>
                </c:pt>
                <c:pt idx="10">
                  <c:v>46.6</c:v>
                </c:pt>
              </c:numCache>
            </c:numRef>
          </c:val>
          <c:smooth val="1"/>
        </c:ser>
        <c:ser>
          <c:idx val="2"/>
          <c:order val="1"/>
          <c:tx>
            <c:strRef>
              <c:f>'Exclude DKs (Total)'!$I$50</c:f>
              <c:strCache>
                <c:ptCount val="1"/>
                <c:pt idx="0">
                  <c:v>ATB Economy Index</c:v>
                </c:pt>
              </c:strCache>
            </c:strRef>
          </c:tx>
          <c:spPr>
            <a:ln w="41275">
              <a:solidFill>
                <a:schemeClr val="accent3">
                  <a:lumMod val="75000"/>
                </a:schemeClr>
              </a:solidFill>
            </a:ln>
          </c:spPr>
          <c:marker>
            <c:symbol val="triangle"/>
            <c:size val="9"/>
            <c:spPr>
              <a:solidFill>
                <a:schemeClr val="accent3">
                  <a:lumMod val="75000"/>
                </a:schemeClr>
              </a:solidFill>
            </c:spPr>
          </c:marker>
          <c:dLbls>
            <c:dLbl>
              <c:idx val="0"/>
              <c:layout>
                <c:manualLayout>
                  <c:x val="-2.9933941816284726E-2"/>
                  <c:y val="3.92515218782769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5847404179809373E-2"/>
                  <c:y val="3.54080510122400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072444053716381E-2"/>
                  <c:y val="5.80277915309060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8571762604126215E-2"/>
                  <c:y val="4.30949927443138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1728809210819966E-2"/>
                  <c:y val="2.00341675480925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9004450786502972E-2"/>
                  <c:y val="1.23472258160187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6.3988422120245983E-2"/>
                  <c:y val="-1.07135993802024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2293613760627042E-2"/>
                  <c:y val="8.5037549499818472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3281783609574267E-3"/>
                  <c:y val="1.234722581601879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(Total)'!$J$47:$T$47</c:f>
              <c:strCache>
                <c:ptCount val="11"/>
                <c:pt idx="0">
                  <c:v>Q1 2013</c:v>
                </c:pt>
                <c:pt idx="1">
                  <c:v>Q2 2013</c:v>
                </c:pt>
                <c:pt idx="2">
                  <c:v>Q3 2013</c:v>
                </c:pt>
                <c:pt idx="3">
                  <c:v>Q4 2013</c:v>
                </c:pt>
                <c:pt idx="4">
                  <c:v>Q1 2014</c:v>
                </c:pt>
                <c:pt idx="5">
                  <c:v>Q2 2014</c:v>
                </c:pt>
                <c:pt idx="6">
                  <c:v>Q3 2014</c:v>
                </c:pt>
                <c:pt idx="7">
                  <c:v>Q4 2014</c:v>
                </c:pt>
                <c:pt idx="8">
                  <c:v>Q1 2015</c:v>
                </c:pt>
                <c:pt idx="9">
                  <c:v>Q2 2015</c:v>
                </c:pt>
                <c:pt idx="10">
                  <c:v>Q3 2015</c:v>
                </c:pt>
              </c:strCache>
            </c:strRef>
          </c:cat>
          <c:val>
            <c:numRef>
              <c:f>'Exclude DKs (Total)'!$J$50:$T$50</c:f>
              <c:numCache>
                <c:formatCode>0.0</c:formatCode>
                <c:ptCount val="11"/>
                <c:pt idx="0">
                  <c:v>55.442176870748298</c:v>
                </c:pt>
                <c:pt idx="1">
                  <c:v>59.824561403508774</c:v>
                </c:pt>
                <c:pt idx="2">
                  <c:v>66.216216216216225</c:v>
                </c:pt>
                <c:pt idx="3">
                  <c:v>66.840277777777771</c:v>
                </c:pt>
                <c:pt idx="4">
                  <c:v>68.75</c:v>
                </c:pt>
                <c:pt idx="5">
                  <c:v>70.900000000000006</c:v>
                </c:pt>
                <c:pt idx="6">
                  <c:v>68.599999999999994</c:v>
                </c:pt>
                <c:pt idx="7">
                  <c:v>44.501718213058417</c:v>
                </c:pt>
                <c:pt idx="8">
                  <c:v>22.697368421052634</c:v>
                </c:pt>
                <c:pt idx="9">
                  <c:v>38.96551724137931</c:v>
                </c:pt>
                <c:pt idx="10">
                  <c:v>25.2</c:v>
                </c:pt>
              </c:numCache>
            </c:numRef>
          </c:val>
          <c:smooth val="1"/>
        </c:ser>
        <c:dLbls>
          <c:showLegendKey val="0"/>
          <c:showVal val="0"/>
          <c:showCatName val="0"/>
          <c:showSerName val="0"/>
          <c:showPercent val="0"/>
          <c:showBubbleSize val="0"/>
        </c:dLbls>
        <c:marker val="1"/>
        <c:smooth val="0"/>
        <c:axId val="243429872"/>
        <c:axId val="243422512"/>
      </c:lineChart>
      <c:catAx>
        <c:axId val="243429872"/>
        <c:scaling>
          <c:orientation val="minMax"/>
        </c:scaling>
        <c:delete val="0"/>
        <c:axPos val="b"/>
        <c:numFmt formatCode="General" sourceLinked="1"/>
        <c:majorTickMark val="out"/>
        <c:minorTickMark val="none"/>
        <c:tickLblPos val="nextTo"/>
        <c:crossAx val="243422512"/>
        <c:crosses val="autoZero"/>
        <c:auto val="1"/>
        <c:lblAlgn val="ctr"/>
        <c:lblOffset val="100"/>
        <c:noMultiLvlLbl val="0"/>
      </c:catAx>
      <c:valAx>
        <c:axId val="243422512"/>
        <c:scaling>
          <c:orientation val="minMax"/>
          <c:max val="80"/>
          <c:min val="20"/>
        </c:scaling>
        <c:delete val="0"/>
        <c:axPos val="l"/>
        <c:majorGridlines>
          <c:spPr>
            <a:ln>
              <a:prstDash val="sysDot"/>
            </a:ln>
          </c:spPr>
        </c:majorGridlines>
        <c:numFmt formatCode="0" sourceLinked="0"/>
        <c:majorTickMark val="out"/>
        <c:minorTickMark val="none"/>
        <c:tickLblPos val="nextTo"/>
        <c:crossAx val="243429872"/>
        <c:crosses val="autoZero"/>
        <c:crossBetween val="between"/>
      </c:valAx>
    </c:plotArea>
    <c:legend>
      <c:legendPos val="r"/>
      <c:layout>
        <c:manualLayout>
          <c:xMode val="edge"/>
          <c:yMode val="edge"/>
          <c:x val="0.76014287222029631"/>
          <c:y val="0.25354075970589884"/>
          <c:w val="0.23836126907937283"/>
          <c:h val="0.43135474410122088"/>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8781610104959716"/>
          <c:y val="0.10796128489039847"/>
          <c:w val="0.5121838989504035"/>
          <c:h val="0.88922234620430884"/>
        </c:manualLayout>
      </c:layout>
      <c:barChart>
        <c:barDir val="bar"/>
        <c:grouping val="stacked"/>
        <c:varyColors val="0"/>
        <c:ser>
          <c:idx val="0"/>
          <c:order val="0"/>
          <c:tx>
            <c:strRef>
              <c:f>Sheet1!$B$1</c:f>
              <c:strCache>
                <c:ptCount val="1"/>
                <c:pt idx="0">
                  <c:v>Sacrificed in time crunch</c:v>
                </c:pt>
              </c:strCache>
            </c:strRef>
          </c:tx>
          <c:invertIfNegative val="0"/>
          <c:dLbls>
            <c:dLbl>
              <c:idx val="0"/>
              <c:layout>
                <c:manualLayout>
                  <c:x val="4.3693076436392714E-3"/>
                  <c:y val="-8.788969916611542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9128717624261834E-3"/>
                  <c:y val="1.967278980570808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564358812130921E-3"/>
                  <c:y val="2.58431427052237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numCache>
            </c:numRef>
          </c:cat>
          <c:val>
            <c:numRef>
              <c:f>Sheet1!$B$2:$B$8</c:f>
              <c:numCache>
                <c:formatCode>0%</c:formatCode>
                <c:ptCount val="7"/>
                <c:pt idx="0">
                  <c:v>0.15</c:v>
                </c:pt>
                <c:pt idx="1">
                  <c:v>0.26</c:v>
                </c:pt>
                <c:pt idx="2">
                  <c:v>0.27</c:v>
                </c:pt>
                <c:pt idx="3">
                  <c:v>0.08</c:v>
                </c:pt>
                <c:pt idx="4">
                  <c:v>0.09</c:v>
                </c:pt>
                <c:pt idx="5">
                  <c:v>7.0000000000000007E-2</c:v>
                </c:pt>
                <c:pt idx="6">
                  <c:v>7.0000000000000007E-2</c:v>
                </c:pt>
              </c:numCache>
            </c:numRef>
          </c:val>
        </c:ser>
        <c:dLbls>
          <c:showLegendKey val="0"/>
          <c:showVal val="1"/>
          <c:showCatName val="0"/>
          <c:showSerName val="0"/>
          <c:showPercent val="0"/>
          <c:showBubbleSize val="0"/>
        </c:dLbls>
        <c:gapWidth val="50"/>
        <c:overlap val="100"/>
        <c:axId val="321498472"/>
        <c:axId val="321498864"/>
      </c:barChart>
      <c:catAx>
        <c:axId val="321498472"/>
        <c:scaling>
          <c:orientation val="minMax"/>
        </c:scaling>
        <c:delete val="0"/>
        <c:axPos val="l"/>
        <c:numFmt formatCode="General" sourceLinked="1"/>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498864"/>
        <c:crosses val="autoZero"/>
        <c:auto val="1"/>
        <c:lblAlgn val="ctr"/>
        <c:lblOffset val="200"/>
        <c:noMultiLvlLbl val="0"/>
      </c:catAx>
      <c:valAx>
        <c:axId val="321498864"/>
        <c:scaling>
          <c:orientation val="minMax"/>
        </c:scaling>
        <c:delete val="1"/>
        <c:axPos val="b"/>
        <c:numFmt formatCode="0%" sourceLinked="1"/>
        <c:majorTickMark val="out"/>
        <c:minorTickMark val="none"/>
        <c:tickLblPos val="none"/>
        <c:crossAx val="321498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0141934005433628"/>
          <c:y val="0.16641414378691921"/>
          <c:w val="0.71111320985979343"/>
          <c:h val="0.82778096204561524"/>
        </c:manualLayout>
      </c:layout>
      <c:barChart>
        <c:barDir val="bar"/>
        <c:grouping val="percentStacked"/>
        <c:varyColors val="0"/>
        <c:ser>
          <c:idx val="0"/>
          <c:order val="0"/>
          <c:tx>
            <c:strRef>
              <c:f>Sheet1!$B$1</c:f>
              <c:strCache>
                <c:ptCount val="1"/>
                <c:pt idx="0">
                  <c:v>Yes</c:v>
                </c:pt>
              </c:strCache>
            </c:strRef>
          </c:tx>
          <c:invertIfNegative val="0"/>
          <c:dLbls>
            <c:dLbl>
              <c:idx val="0"/>
              <c:layout>
                <c:manualLayout>
                  <c:x val="-3.8969487494535182E-3"/>
                  <c:y val="0"/>
                </c:manualLayout>
              </c:layout>
              <c:tx>
                <c:rich>
                  <a:bodyPr/>
                  <a:lstStyle/>
                  <a:p>
                    <a:r>
                      <a:rPr lang="en-US" dirty="0" smtClean="0"/>
                      <a:t>49%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82123742962569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81543278571752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309298047327055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3.479963168405132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Professional development</c:v>
                </c:pt>
                <c:pt idx="1">
                  <c:v>Monetary compensation</c:v>
                </c:pt>
                <c:pt idx="2">
                  <c:v>Major or minor purchases</c:v>
                </c:pt>
                <c:pt idx="3">
                  <c:v>Vacation or travel</c:v>
                </c:pt>
                <c:pt idx="4">
                  <c:v>Spending time with friends/family</c:v>
                </c:pt>
              </c:strCache>
            </c:strRef>
          </c:cat>
          <c:val>
            <c:numRef>
              <c:f>Sheet1!$B$2:$B$6</c:f>
              <c:numCache>
                <c:formatCode>0%</c:formatCode>
                <c:ptCount val="5"/>
                <c:pt idx="0">
                  <c:v>0.49</c:v>
                </c:pt>
                <c:pt idx="1">
                  <c:v>0.57999999999999996</c:v>
                </c:pt>
                <c:pt idx="2">
                  <c:v>0.6</c:v>
                </c:pt>
                <c:pt idx="3">
                  <c:v>0.66</c:v>
                </c:pt>
                <c:pt idx="4">
                  <c:v>0.85</c:v>
                </c:pt>
              </c:numCache>
            </c:numRef>
          </c:val>
        </c:ser>
        <c:ser>
          <c:idx val="1"/>
          <c:order val="1"/>
          <c:tx>
            <c:strRef>
              <c:f>Sheet1!$C$1</c:f>
              <c:strCache>
                <c:ptCount val="1"/>
                <c:pt idx="0">
                  <c:v>No</c:v>
                </c:pt>
              </c:strCache>
            </c:strRef>
          </c:tx>
          <c:invertIfNegative val="0"/>
          <c:dLbls>
            <c:spPr>
              <a:noFill/>
              <a:ln>
                <a:noFill/>
              </a:ln>
              <a:effectLst/>
            </c:spPr>
            <c:txPr>
              <a:bodyPr vertOverflow="overflow" horzOverflow="overflow" wrap="square" lIns="90000" tIns="46800" rIns="90000" bIns="4680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Professional development</c:v>
                </c:pt>
                <c:pt idx="1">
                  <c:v>Monetary compensation</c:v>
                </c:pt>
                <c:pt idx="2">
                  <c:v>Major or minor purchases</c:v>
                </c:pt>
                <c:pt idx="3">
                  <c:v>Vacation or travel</c:v>
                </c:pt>
                <c:pt idx="4">
                  <c:v>Spending time with friends/family</c:v>
                </c:pt>
              </c:strCache>
            </c:strRef>
          </c:cat>
          <c:val>
            <c:numRef>
              <c:f>Sheet1!$C$2:$C$6</c:f>
              <c:numCache>
                <c:formatCode>0%</c:formatCode>
                <c:ptCount val="5"/>
                <c:pt idx="0">
                  <c:v>0.5</c:v>
                </c:pt>
                <c:pt idx="1">
                  <c:v>0.41</c:v>
                </c:pt>
                <c:pt idx="2">
                  <c:v>0.38</c:v>
                </c:pt>
                <c:pt idx="3">
                  <c:v>0.33</c:v>
                </c:pt>
                <c:pt idx="4">
                  <c:v>0.15</c:v>
                </c:pt>
              </c:numCache>
            </c:numRef>
          </c:val>
        </c:ser>
        <c:ser>
          <c:idx val="2"/>
          <c:order val="2"/>
          <c:tx>
            <c:strRef>
              <c:f>Sheet1!$D$1</c:f>
              <c:strCache>
                <c:ptCount val="1"/>
                <c:pt idx="0">
                  <c:v>Not applicable / Refused</c:v>
                </c:pt>
              </c:strCache>
            </c:strRef>
          </c:tx>
          <c:invertIfNegative val="0"/>
          <c:dLbls>
            <c:dLbl>
              <c:idx val="0"/>
              <c:layout>
                <c:manualLayout>
                  <c:x val="1.9658486318666495E-2"/>
                  <c:y val="1.0312025887124736E-1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658486318666495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062553347692064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965848631866649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Professional development</c:v>
                </c:pt>
                <c:pt idx="1">
                  <c:v>Monetary compensation</c:v>
                </c:pt>
                <c:pt idx="2">
                  <c:v>Major or minor purchases</c:v>
                </c:pt>
                <c:pt idx="3">
                  <c:v>Vacation or travel</c:v>
                </c:pt>
                <c:pt idx="4">
                  <c:v>Spending time with friends/family</c:v>
                </c:pt>
              </c:strCache>
            </c:strRef>
          </c:cat>
          <c:val>
            <c:numRef>
              <c:f>Sheet1!$D$2:$D$6</c:f>
              <c:numCache>
                <c:formatCode>0%</c:formatCode>
                <c:ptCount val="5"/>
                <c:pt idx="0">
                  <c:v>0.01</c:v>
                </c:pt>
                <c:pt idx="1">
                  <c:v>0.01</c:v>
                </c:pt>
                <c:pt idx="2">
                  <c:v>0.02</c:v>
                </c:pt>
                <c:pt idx="3">
                  <c:v>0.01</c:v>
                </c:pt>
              </c:numCache>
            </c:numRef>
          </c:val>
        </c:ser>
        <c:dLbls>
          <c:showLegendKey val="0"/>
          <c:showVal val="1"/>
          <c:showCatName val="0"/>
          <c:showSerName val="0"/>
          <c:showPercent val="0"/>
          <c:showBubbleSize val="0"/>
        </c:dLbls>
        <c:gapWidth val="50"/>
        <c:overlap val="100"/>
        <c:axId val="320813496"/>
        <c:axId val="321499648"/>
      </c:barChart>
      <c:catAx>
        <c:axId val="32081349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499648"/>
        <c:crosses val="autoZero"/>
        <c:auto val="1"/>
        <c:lblAlgn val="ctr"/>
        <c:lblOffset val="100"/>
        <c:noMultiLvlLbl val="0"/>
      </c:catAx>
      <c:valAx>
        <c:axId val="321499648"/>
        <c:scaling>
          <c:orientation val="minMax"/>
          <c:max val="1.1000000000000001"/>
        </c:scaling>
        <c:delete val="1"/>
        <c:axPos val="b"/>
        <c:numFmt formatCode="0%" sourceLinked="1"/>
        <c:majorTickMark val="out"/>
        <c:minorTickMark val="none"/>
        <c:tickLblPos val="nextTo"/>
        <c:crossAx val="320813496"/>
        <c:crosses val="autoZero"/>
        <c:crossBetween val="between"/>
      </c:valAx>
    </c:plotArea>
    <c:legend>
      <c:legendPos val="t"/>
      <c:layout>
        <c:manualLayout>
          <c:xMode val="edge"/>
          <c:yMode val="edge"/>
          <c:x val="1.2328177602718694E-2"/>
          <c:y val="9.4818733971239508E-2"/>
          <c:w val="0.98639435562316291"/>
          <c:h val="6.4556412580234396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0.16641414378691921"/>
          <c:w val="0.65547879625190963"/>
          <c:h val="0.82778096204561524"/>
        </c:manualLayout>
      </c:layout>
      <c:barChart>
        <c:barDir val="bar"/>
        <c:grouping val="percentStacked"/>
        <c:varyColors val="0"/>
        <c:ser>
          <c:idx val="0"/>
          <c:order val="0"/>
          <c:tx>
            <c:strRef>
              <c:f>Sheet1!$B$1</c:f>
              <c:strCache>
                <c:ptCount val="1"/>
                <c:pt idx="0">
                  <c:v>Yes</c:v>
                </c:pt>
              </c:strCache>
            </c:strRef>
          </c:tx>
          <c:invertIfNegative val="0"/>
          <c:dLbls>
            <c:dLbl>
              <c:idx val="0"/>
              <c:layout>
                <c:manualLayout>
                  <c:x val="-3.8969487494535182E-3"/>
                  <c:y val="0"/>
                </c:manualLayout>
              </c:layout>
              <c:tx>
                <c:rich>
                  <a:bodyPr/>
                  <a:lstStyle/>
                  <a:p>
                    <a:r>
                      <a:rPr lang="en-US"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82123742962569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81543278571752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309298047327055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3.479963168405132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3.6628422679228161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4.2076791365809239E-2"/>
                  <c:y val="-4.380046241291282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4.7909184444635336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Borrowed funds from friends or family</c:v>
                </c:pt>
                <c:pt idx="1">
                  <c:v>Given a personal guarantee for a business loan</c:v>
                </c:pt>
                <c:pt idx="2">
                  <c:v>Took out a personal loan to support your business</c:v>
                </c:pt>
                <c:pt idx="3">
                  <c:v>Missed out on professional development opportunities</c:v>
                </c:pt>
                <c:pt idx="4">
                  <c:v>Committed personal savings to start, maintain or grow your business</c:v>
                </c:pt>
                <c:pt idx="5">
                  <c:v>Missed out on family/friends' special occasions</c:v>
                </c:pt>
                <c:pt idx="6">
                  <c:v>Delayed or forgone personal compensation</c:v>
                </c:pt>
                <c:pt idx="7">
                  <c:v>Worked overtime to cut-down on operating costs</c:v>
                </c:pt>
              </c:strCache>
            </c:strRef>
          </c:cat>
          <c:val>
            <c:numRef>
              <c:f>Sheet1!$B$2:$B$9</c:f>
              <c:numCache>
                <c:formatCode>0%</c:formatCode>
                <c:ptCount val="8"/>
                <c:pt idx="0">
                  <c:v>0.33</c:v>
                </c:pt>
                <c:pt idx="1">
                  <c:v>0.55000000000000004</c:v>
                </c:pt>
                <c:pt idx="2">
                  <c:v>0.56000000000000005</c:v>
                </c:pt>
                <c:pt idx="3">
                  <c:v>0.7</c:v>
                </c:pt>
                <c:pt idx="4">
                  <c:v>0.71</c:v>
                </c:pt>
                <c:pt idx="5">
                  <c:v>0.72</c:v>
                </c:pt>
                <c:pt idx="6">
                  <c:v>0.76</c:v>
                </c:pt>
                <c:pt idx="7">
                  <c:v>0.89</c:v>
                </c:pt>
              </c:numCache>
            </c:numRef>
          </c:val>
        </c:ser>
        <c:ser>
          <c:idx val="1"/>
          <c:order val="1"/>
          <c:tx>
            <c:strRef>
              <c:f>Sheet1!$C$1</c:f>
              <c:strCache>
                <c:ptCount val="1"/>
                <c:pt idx="0">
                  <c:v>No</c:v>
                </c:pt>
              </c:strCache>
            </c:strRef>
          </c:tx>
          <c:invertIfNegative val="0"/>
          <c:dLbls>
            <c:spPr>
              <a:noFill/>
              <a:ln>
                <a:noFill/>
              </a:ln>
              <a:effectLst/>
            </c:spPr>
            <c:txPr>
              <a:bodyPr vertOverflow="overflow" horzOverflow="overflow" wrap="square" lIns="90000" tIns="46800" rIns="90000" bIns="4680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Sheet1!$A$2:$A$9</c:f>
              <c:strCache>
                <c:ptCount val="8"/>
                <c:pt idx="0">
                  <c:v>Borrowed funds from friends or family</c:v>
                </c:pt>
                <c:pt idx="1">
                  <c:v>Given a personal guarantee for a business loan</c:v>
                </c:pt>
                <c:pt idx="2">
                  <c:v>Took out a personal loan to support your business</c:v>
                </c:pt>
                <c:pt idx="3">
                  <c:v>Missed out on professional development opportunities</c:v>
                </c:pt>
                <c:pt idx="4">
                  <c:v>Committed personal savings to start, maintain or grow your business</c:v>
                </c:pt>
                <c:pt idx="5">
                  <c:v>Missed out on family/friends' special occasions</c:v>
                </c:pt>
                <c:pt idx="6">
                  <c:v>Delayed or forgone personal compensation</c:v>
                </c:pt>
                <c:pt idx="7">
                  <c:v>Worked overtime to cut-down on operating costs</c:v>
                </c:pt>
              </c:strCache>
            </c:strRef>
          </c:cat>
          <c:val>
            <c:numRef>
              <c:f>Sheet1!$C$2:$C$9</c:f>
              <c:numCache>
                <c:formatCode>0%</c:formatCode>
                <c:ptCount val="8"/>
                <c:pt idx="0">
                  <c:v>0.67</c:v>
                </c:pt>
                <c:pt idx="1">
                  <c:v>0.45</c:v>
                </c:pt>
                <c:pt idx="2">
                  <c:v>0.44</c:v>
                </c:pt>
                <c:pt idx="3">
                  <c:v>0.28999999999999998</c:v>
                </c:pt>
                <c:pt idx="4">
                  <c:v>0.28000000000000003</c:v>
                </c:pt>
                <c:pt idx="5">
                  <c:v>0.28000000000000003</c:v>
                </c:pt>
                <c:pt idx="6">
                  <c:v>0.22</c:v>
                </c:pt>
                <c:pt idx="7">
                  <c:v>0.11</c:v>
                </c:pt>
              </c:numCache>
            </c:numRef>
          </c:val>
        </c:ser>
        <c:ser>
          <c:idx val="2"/>
          <c:order val="2"/>
          <c:tx>
            <c:strRef>
              <c:f>Sheet1!$D$1</c:f>
              <c:strCache>
                <c:ptCount val="1"/>
                <c:pt idx="0">
                  <c:v>Not applicable / Refused</c:v>
                </c:pt>
              </c:strCache>
            </c:strRef>
          </c:tx>
          <c:invertIfNegative val="0"/>
          <c:dLbls>
            <c:dLbl>
              <c:idx val="2"/>
              <c:layout>
                <c:manualLayout>
                  <c:x val="-2.2472547012294534E-16"/>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509291759993564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509291759993564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366022093599292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Borrowed funds from friends or family</c:v>
                </c:pt>
                <c:pt idx="1">
                  <c:v>Given a personal guarantee for a business loan</c:v>
                </c:pt>
                <c:pt idx="2">
                  <c:v>Took out a personal loan to support your business</c:v>
                </c:pt>
                <c:pt idx="3">
                  <c:v>Missed out on professional development opportunities</c:v>
                </c:pt>
                <c:pt idx="4">
                  <c:v>Committed personal savings to start, maintain or grow your business</c:v>
                </c:pt>
                <c:pt idx="5">
                  <c:v>Missed out on family/friends' special occasions</c:v>
                </c:pt>
                <c:pt idx="6">
                  <c:v>Delayed or forgone personal compensation</c:v>
                </c:pt>
                <c:pt idx="7">
                  <c:v>Worked overtime to cut-down on operating costs</c:v>
                </c:pt>
              </c:strCache>
            </c:strRef>
          </c:cat>
          <c:val>
            <c:numRef>
              <c:f>Sheet1!$D$2:$D$9</c:f>
              <c:numCache>
                <c:formatCode>General</c:formatCode>
                <c:ptCount val="8"/>
                <c:pt idx="3" formatCode="0%">
                  <c:v>0.01</c:v>
                </c:pt>
                <c:pt idx="4" formatCode="0%">
                  <c:v>0.01</c:v>
                </c:pt>
                <c:pt idx="6" formatCode="0%">
                  <c:v>0.02</c:v>
                </c:pt>
              </c:numCache>
            </c:numRef>
          </c:val>
        </c:ser>
        <c:dLbls>
          <c:showLegendKey val="0"/>
          <c:showVal val="1"/>
          <c:showCatName val="0"/>
          <c:showSerName val="0"/>
          <c:showPercent val="0"/>
          <c:showBubbleSize val="0"/>
        </c:dLbls>
        <c:gapWidth val="50"/>
        <c:overlap val="100"/>
        <c:axId val="321500040"/>
        <c:axId val="321330968"/>
      </c:barChart>
      <c:catAx>
        <c:axId val="321500040"/>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330968"/>
        <c:crosses val="autoZero"/>
        <c:auto val="1"/>
        <c:lblAlgn val="ctr"/>
        <c:lblOffset val="100"/>
        <c:noMultiLvlLbl val="0"/>
      </c:catAx>
      <c:valAx>
        <c:axId val="321330968"/>
        <c:scaling>
          <c:orientation val="minMax"/>
          <c:max val="1.1000000000000001"/>
        </c:scaling>
        <c:delete val="1"/>
        <c:axPos val="b"/>
        <c:numFmt formatCode="0%" sourceLinked="1"/>
        <c:majorTickMark val="out"/>
        <c:minorTickMark val="none"/>
        <c:tickLblPos val="nextTo"/>
        <c:crossAx val="321500040"/>
        <c:crosses val="autoZero"/>
        <c:crossBetween val="between"/>
      </c:valAx>
    </c:plotArea>
    <c:legend>
      <c:legendPos val="t"/>
      <c:layout>
        <c:manualLayout>
          <c:xMode val="edge"/>
          <c:yMode val="edge"/>
          <c:x val="1.1044259178497405E-3"/>
          <c:y val="8.3491584081873849E-2"/>
          <c:w val="0.9966789314793566"/>
          <c:h val="7.0695603024869422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027612333714695"/>
          <c:y val="4.4028572986531435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5.2928500123382016E-2"/>
                  <c:y val="0"/>
                </c:manualLayout>
              </c:layout>
              <c:tx>
                <c:rich>
                  <a:bodyPr/>
                  <a:lstStyle/>
                  <a:p>
                    <a:r>
                      <a:rPr lang="en-US" dirty="0" smtClean="0"/>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6.895414114902304E-2"/>
                  <c:y val="-1.0156743275156535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Don't know / Refused / Not applicable</c:v>
                </c:pt>
                <c:pt idx="1">
                  <c:v>Within the last year</c:v>
                </c:pt>
                <c:pt idx="2">
                  <c:v>1 to 2 years ago</c:v>
                </c:pt>
                <c:pt idx="3">
                  <c:v>3 to 5 years ago</c:v>
                </c:pt>
                <c:pt idx="4">
                  <c:v>More than 5 years ago</c:v>
                </c:pt>
                <c:pt idx="5">
                  <c:v>Never</c:v>
                </c:pt>
              </c:strCache>
            </c:strRef>
          </c:cat>
          <c:val>
            <c:numRef>
              <c:f>Sheet1!$B$2:$B$7</c:f>
              <c:numCache>
                <c:formatCode>0%</c:formatCode>
                <c:ptCount val="6"/>
                <c:pt idx="0">
                  <c:v>0.06</c:v>
                </c:pt>
                <c:pt idx="1">
                  <c:v>0.19</c:v>
                </c:pt>
                <c:pt idx="2">
                  <c:v>0.18</c:v>
                </c:pt>
                <c:pt idx="3">
                  <c:v>0.19</c:v>
                </c:pt>
                <c:pt idx="4">
                  <c:v>0.14000000000000001</c:v>
                </c:pt>
                <c:pt idx="5">
                  <c:v>0.24</c:v>
                </c:pt>
              </c:numCache>
            </c:numRef>
          </c:val>
        </c:ser>
        <c:dLbls>
          <c:showLegendKey val="0"/>
          <c:showVal val="1"/>
          <c:showCatName val="0"/>
          <c:showSerName val="0"/>
          <c:showPercent val="0"/>
          <c:showBubbleSize val="0"/>
        </c:dLbls>
        <c:gapWidth val="50"/>
        <c:axId val="124358272"/>
        <c:axId val="321331752"/>
      </c:barChart>
      <c:catAx>
        <c:axId val="124358272"/>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331752"/>
        <c:crosses val="autoZero"/>
        <c:auto val="1"/>
        <c:lblAlgn val="ctr"/>
        <c:lblOffset val="100"/>
        <c:noMultiLvlLbl val="0"/>
      </c:catAx>
      <c:valAx>
        <c:axId val="321331752"/>
        <c:scaling>
          <c:orientation val="minMax"/>
        </c:scaling>
        <c:delete val="1"/>
        <c:axPos val="b"/>
        <c:numFmt formatCode="0%" sourceLinked="1"/>
        <c:majorTickMark val="out"/>
        <c:minorTickMark val="none"/>
        <c:tickLblPos val="none"/>
        <c:crossAx val="124358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6.6322038270857824E-3"/>
                  <c:y val="5.5401057854844865E-3"/>
                </c:manualLayout>
              </c:layout>
              <c:tx>
                <c:rich>
                  <a:bodyPr/>
                  <a:lstStyle/>
                  <a:p>
                    <a:r>
                      <a:rPr lang="en-US" dirty="0" smtClean="0"/>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8515770464589358E-3"/>
                  <c:y val="-1.0156743275156535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7.8451331404087304E-3"/>
                  <c:y val="-2.7700528927422433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Don't know</c:v>
                </c:pt>
                <c:pt idx="1">
                  <c:v>Never</c:v>
                </c:pt>
                <c:pt idx="2">
                  <c:v>More than 5 years ago</c:v>
                </c:pt>
                <c:pt idx="3">
                  <c:v>3 to 5 years ago</c:v>
                </c:pt>
                <c:pt idx="4">
                  <c:v>1 to 2 years ago</c:v>
                </c:pt>
                <c:pt idx="5">
                  <c:v>Within the last year</c:v>
                </c:pt>
              </c:strCache>
            </c:strRef>
          </c:cat>
          <c:val>
            <c:numRef>
              <c:f>Sheet1!$B$2:$B$7</c:f>
              <c:numCache>
                <c:formatCode>0%</c:formatCode>
                <c:ptCount val="6"/>
                <c:pt idx="0">
                  <c:v>0.01</c:v>
                </c:pt>
                <c:pt idx="1">
                  <c:v>0.03</c:v>
                </c:pt>
                <c:pt idx="2">
                  <c:v>0.04</c:v>
                </c:pt>
                <c:pt idx="3">
                  <c:v>0.08</c:v>
                </c:pt>
                <c:pt idx="4">
                  <c:v>0.15</c:v>
                </c:pt>
                <c:pt idx="5">
                  <c:v>0.69</c:v>
                </c:pt>
              </c:numCache>
            </c:numRef>
          </c:val>
        </c:ser>
        <c:dLbls>
          <c:showLegendKey val="0"/>
          <c:showVal val="1"/>
          <c:showCatName val="0"/>
          <c:showSerName val="0"/>
          <c:showPercent val="0"/>
          <c:showBubbleSize val="0"/>
        </c:dLbls>
        <c:gapWidth val="50"/>
        <c:axId val="321332536"/>
        <c:axId val="321332928"/>
      </c:barChart>
      <c:catAx>
        <c:axId val="32133253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332928"/>
        <c:crosses val="autoZero"/>
        <c:auto val="1"/>
        <c:lblAlgn val="ctr"/>
        <c:lblOffset val="100"/>
        <c:noMultiLvlLbl val="0"/>
      </c:catAx>
      <c:valAx>
        <c:axId val="321332928"/>
        <c:scaling>
          <c:orientation val="minMax"/>
        </c:scaling>
        <c:delete val="1"/>
        <c:axPos val="b"/>
        <c:numFmt formatCode="0%" sourceLinked="1"/>
        <c:majorTickMark val="out"/>
        <c:minorTickMark val="none"/>
        <c:tickLblPos val="none"/>
        <c:crossAx val="321332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6.6322038270857824E-3"/>
                  <c:y val="5.5401057854844865E-3"/>
                </c:manualLayout>
              </c:layout>
              <c:tx>
                <c:rich>
                  <a:bodyPr/>
                  <a:lstStyle/>
                  <a:p>
                    <a:r>
                      <a:rPr lang="en-US" dirty="0" smtClean="0"/>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6489753684635637E-2"/>
                  <c:y val="-1.0156743275156535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702682997958651E-2"/>
                  <c:y val="-2.770052892742344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Don't know</c:v>
                </c:pt>
                <c:pt idx="1">
                  <c:v>Less than 30</c:v>
                </c:pt>
                <c:pt idx="2">
                  <c:v>30 - 39</c:v>
                </c:pt>
                <c:pt idx="3">
                  <c:v>40 - 49</c:v>
                </c:pt>
                <c:pt idx="4">
                  <c:v>50 - 59</c:v>
                </c:pt>
                <c:pt idx="5">
                  <c:v>60 - 69</c:v>
                </c:pt>
                <c:pt idx="6">
                  <c:v>70 or more</c:v>
                </c:pt>
              </c:strCache>
            </c:strRef>
          </c:cat>
          <c:val>
            <c:numRef>
              <c:f>Sheet1!$B$2:$B$8</c:f>
              <c:numCache>
                <c:formatCode>0%</c:formatCode>
                <c:ptCount val="7"/>
                <c:pt idx="0">
                  <c:v>0.01</c:v>
                </c:pt>
                <c:pt idx="1">
                  <c:v>0.08</c:v>
                </c:pt>
                <c:pt idx="2">
                  <c:v>0.08</c:v>
                </c:pt>
                <c:pt idx="3">
                  <c:v>0.17</c:v>
                </c:pt>
                <c:pt idx="4">
                  <c:v>0.26</c:v>
                </c:pt>
                <c:pt idx="5">
                  <c:v>0.21</c:v>
                </c:pt>
                <c:pt idx="6">
                  <c:v>0.19</c:v>
                </c:pt>
              </c:numCache>
            </c:numRef>
          </c:val>
        </c:ser>
        <c:dLbls>
          <c:showLegendKey val="0"/>
          <c:showVal val="1"/>
          <c:showCatName val="0"/>
          <c:showSerName val="0"/>
          <c:showPercent val="0"/>
          <c:showBubbleSize val="0"/>
        </c:dLbls>
        <c:gapWidth val="50"/>
        <c:axId val="321333712"/>
        <c:axId val="321334104"/>
      </c:barChart>
      <c:catAx>
        <c:axId val="321333712"/>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334104"/>
        <c:crosses val="autoZero"/>
        <c:auto val="1"/>
        <c:lblAlgn val="ctr"/>
        <c:lblOffset val="100"/>
        <c:noMultiLvlLbl val="0"/>
      </c:catAx>
      <c:valAx>
        <c:axId val="321334104"/>
        <c:scaling>
          <c:orientation val="minMax"/>
        </c:scaling>
        <c:delete val="1"/>
        <c:axPos val="b"/>
        <c:numFmt formatCode="0%" sourceLinked="1"/>
        <c:majorTickMark val="out"/>
        <c:minorTickMark val="none"/>
        <c:tickLblPos val="none"/>
        <c:crossAx val="32133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151543957646318"/>
          <c:y val="4.9568572133807332E-2"/>
          <c:w val="0.72848456042353682"/>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5.4709126904008795E-2"/>
                  <c:y val="5.5400071012343616E-3"/>
                </c:manualLayout>
              </c:layout>
              <c:tx>
                <c:rich>
                  <a:bodyPr/>
                  <a:lstStyle/>
                  <a:p>
                    <a:r>
                      <a:rPr lang="en-US" dirty="0" smtClean="0"/>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6.5392887587769538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702682997958651E-2"/>
                  <c:y val="-2.770052892742344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Decreased a great deal</c:v>
                </c:pt>
                <c:pt idx="1">
                  <c:v>Decreased somewhat</c:v>
                </c:pt>
                <c:pt idx="2">
                  <c:v>Stayed the same</c:v>
                </c:pt>
                <c:pt idx="3">
                  <c:v>Increased somewhat</c:v>
                </c:pt>
                <c:pt idx="4">
                  <c:v>Increased a great deal</c:v>
                </c:pt>
              </c:strCache>
            </c:strRef>
          </c:cat>
          <c:val>
            <c:numRef>
              <c:f>Sheet1!$B$2:$B$6</c:f>
              <c:numCache>
                <c:formatCode>0%</c:formatCode>
                <c:ptCount val="5"/>
                <c:pt idx="0">
                  <c:v>0.06</c:v>
                </c:pt>
                <c:pt idx="1">
                  <c:v>0.11</c:v>
                </c:pt>
                <c:pt idx="2">
                  <c:v>0.51</c:v>
                </c:pt>
                <c:pt idx="3">
                  <c:v>0.22</c:v>
                </c:pt>
                <c:pt idx="4">
                  <c:v>0.1</c:v>
                </c:pt>
              </c:numCache>
            </c:numRef>
          </c:val>
        </c:ser>
        <c:dLbls>
          <c:showLegendKey val="0"/>
          <c:showVal val="1"/>
          <c:showCatName val="0"/>
          <c:showSerName val="0"/>
          <c:showPercent val="0"/>
          <c:showBubbleSize val="0"/>
        </c:dLbls>
        <c:gapWidth val="50"/>
        <c:axId val="322699008"/>
        <c:axId val="322699400"/>
      </c:barChart>
      <c:catAx>
        <c:axId val="322699008"/>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2699400"/>
        <c:crosses val="autoZero"/>
        <c:auto val="1"/>
        <c:lblAlgn val="ctr"/>
        <c:lblOffset val="100"/>
        <c:noMultiLvlLbl val="0"/>
      </c:catAx>
      <c:valAx>
        <c:axId val="322699400"/>
        <c:scaling>
          <c:orientation val="minMax"/>
        </c:scaling>
        <c:delete val="1"/>
        <c:axPos val="b"/>
        <c:numFmt formatCode="0%" sourceLinked="1"/>
        <c:majorTickMark val="out"/>
        <c:minorTickMark val="none"/>
        <c:tickLblPos val="none"/>
        <c:crossAx val="322699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4.3362384268257018E-2"/>
                  <c:y val="5.5401466664705152E-3"/>
                </c:manualLayout>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6489753684635637E-2"/>
                  <c:y val="-1.0156743275156535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702682997958651E-2"/>
                  <c:y val="-2.770052892742344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The challenge or responsibility</c:v>
                </c:pt>
                <c:pt idx="1">
                  <c:v>Making your customers happy</c:v>
                </c:pt>
                <c:pt idx="2">
                  <c:v>Building something for yourself/seeing your ideas become reality</c:v>
                </c:pt>
                <c:pt idx="3">
                  <c:v>Financial stability/gain</c:v>
                </c:pt>
                <c:pt idx="4">
                  <c:v>Being your own boss</c:v>
                </c:pt>
                <c:pt idx="5">
                  <c:v>Success/sense of accomplishment</c:v>
                </c:pt>
                <c:pt idx="6">
                  <c:v>Independence or freedom</c:v>
                </c:pt>
              </c:strCache>
            </c:strRef>
          </c:cat>
          <c:val>
            <c:numRef>
              <c:f>Sheet1!$B$2:$B$8</c:f>
              <c:numCache>
                <c:formatCode>0%</c:formatCode>
                <c:ptCount val="7"/>
                <c:pt idx="0">
                  <c:v>0.04</c:v>
                </c:pt>
                <c:pt idx="1">
                  <c:v>0.06</c:v>
                </c:pt>
                <c:pt idx="2">
                  <c:v>0.08</c:v>
                </c:pt>
                <c:pt idx="3">
                  <c:v>0.08</c:v>
                </c:pt>
                <c:pt idx="4">
                  <c:v>0.15</c:v>
                </c:pt>
                <c:pt idx="5">
                  <c:v>0.28999999999999998</c:v>
                </c:pt>
                <c:pt idx="6">
                  <c:v>0.43</c:v>
                </c:pt>
              </c:numCache>
            </c:numRef>
          </c:val>
        </c:ser>
        <c:dLbls>
          <c:showLegendKey val="0"/>
          <c:showVal val="1"/>
          <c:showCatName val="0"/>
          <c:showSerName val="0"/>
          <c:showPercent val="0"/>
          <c:showBubbleSize val="0"/>
        </c:dLbls>
        <c:gapWidth val="50"/>
        <c:axId val="245156816"/>
        <c:axId val="245157208"/>
      </c:barChart>
      <c:catAx>
        <c:axId val="24515681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245157208"/>
        <c:crosses val="autoZero"/>
        <c:auto val="1"/>
        <c:lblAlgn val="ctr"/>
        <c:lblOffset val="100"/>
        <c:noMultiLvlLbl val="0"/>
      </c:catAx>
      <c:valAx>
        <c:axId val="245157208"/>
        <c:scaling>
          <c:orientation val="minMax"/>
        </c:scaling>
        <c:delete val="1"/>
        <c:axPos val="b"/>
        <c:numFmt formatCode="0%" sourceLinked="1"/>
        <c:majorTickMark val="out"/>
        <c:minorTickMark val="none"/>
        <c:tickLblPos val="none"/>
        <c:crossAx val="245156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6.6322038270857824E-3"/>
                  <c:y val="5.5401057854844865E-3"/>
                </c:manualLayout>
              </c:layout>
              <c:tx>
                <c:rich>
                  <a:bodyPr/>
                  <a:lstStyle/>
                  <a:p>
                    <a:r>
                      <a:rPr lang="en-US" dirty="0" smtClean="0"/>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6489753684635637E-2"/>
                  <c:y val="-1.0156743275156535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702682997958651E-2"/>
                  <c:y val="-2.770052892742344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Travel/time away from home</c:v>
                </c:pt>
                <c:pt idx="1">
                  <c:v>Well-being/Health</c:v>
                </c:pt>
                <c:pt idx="2">
                  <c:v>Loss of financial security/benefits</c:v>
                </c:pt>
                <c:pt idx="3">
                  <c:v>Money concerns</c:v>
                </c:pt>
                <c:pt idx="4">
                  <c:v>Lost time with family or friends</c:v>
                </c:pt>
                <c:pt idx="5">
                  <c:v>Limited personal time/Work-life balance</c:v>
                </c:pt>
              </c:strCache>
            </c:strRef>
          </c:cat>
          <c:val>
            <c:numRef>
              <c:f>Sheet1!$B$2:$B$7</c:f>
              <c:numCache>
                <c:formatCode>0%</c:formatCode>
                <c:ptCount val="6"/>
                <c:pt idx="0">
                  <c:v>0.02</c:v>
                </c:pt>
                <c:pt idx="1">
                  <c:v>7.0000000000000007E-2</c:v>
                </c:pt>
                <c:pt idx="2">
                  <c:v>0.11</c:v>
                </c:pt>
                <c:pt idx="3">
                  <c:v>0.2</c:v>
                </c:pt>
                <c:pt idx="4">
                  <c:v>0.32</c:v>
                </c:pt>
                <c:pt idx="5">
                  <c:v>0.34</c:v>
                </c:pt>
              </c:numCache>
            </c:numRef>
          </c:val>
        </c:ser>
        <c:dLbls>
          <c:showLegendKey val="0"/>
          <c:showVal val="1"/>
          <c:showCatName val="0"/>
          <c:showSerName val="0"/>
          <c:showPercent val="0"/>
          <c:showBubbleSize val="0"/>
        </c:dLbls>
        <c:gapWidth val="50"/>
        <c:axId val="245157992"/>
        <c:axId val="245158384"/>
      </c:barChart>
      <c:catAx>
        <c:axId val="245157992"/>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245158384"/>
        <c:crosses val="autoZero"/>
        <c:auto val="1"/>
        <c:lblAlgn val="ctr"/>
        <c:lblOffset val="100"/>
        <c:noMultiLvlLbl val="0"/>
      </c:catAx>
      <c:valAx>
        <c:axId val="245158384"/>
        <c:scaling>
          <c:orientation val="minMax"/>
        </c:scaling>
        <c:delete val="1"/>
        <c:axPos val="b"/>
        <c:numFmt formatCode="0%" sourceLinked="1"/>
        <c:majorTickMark val="out"/>
        <c:minorTickMark val="none"/>
        <c:tickLblPos val="none"/>
        <c:crossAx val="245157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3906107251453579E-2"/>
          <c:y val="0.11823428014147529"/>
          <c:w val="0.53889949216926836"/>
          <c:h val="0.81863931119049116"/>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2917382824870124E-2"/>
                  <c:y val="5.472944263018497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latin typeface="Calibri" pitchFamily="34" charset="0"/>
                    <a:cs typeface="Calibri"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0 to 4 'Micro'</c:v>
                </c:pt>
                <c:pt idx="1">
                  <c:v>5 to 49 'Small'</c:v>
                </c:pt>
                <c:pt idx="2">
                  <c:v>50 to 499 'Med'</c:v>
                </c:pt>
              </c:strCache>
            </c:strRef>
          </c:cat>
          <c:val>
            <c:numRef>
              <c:f>Sheet1!$B$2:$B$4</c:f>
              <c:numCache>
                <c:formatCode>0%</c:formatCode>
                <c:ptCount val="3"/>
                <c:pt idx="0">
                  <c:v>0.45</c:v>
                </c:pt>
                <c:pt idx="1">
                  <c:v>0.42</c:v>
                </c:pt>
                <c:pt idx="2">
                  <c:v>0.13</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6857319413492866"/>
          <c:y val="0.28878666785755536"/>
          <c:w val="0.33142680586508516"/>
          <c:h val="0.31220983653032203"/>
        </c:manualLayout>
      </c:layout>
      <c:overlay val="0"/>
      <c:txPr>
        <a:bodyPr/>
        <a:lstStyle/>
        <a:p>
          <a:pPr>
            <a:defRPr lang="en-CA" sz="1400">
              <a:latin typeface="Calibri" pitchFamily="34" charset="0"/>
              <a:cs typeface="Calibri"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a:t>Energy</a:t>
            </a:r>
          </a:p>
        </c:rich>
      </c:tx>
      <c:layout>
        <c:manualLayout>
          <c:xMode val="edge"/>
          <c:yMode val="edge"/>
          <c:x val="0.36558644042254235"/>
          <c:y val="0"/>
        </c:manualLayout>
      </c:layout>
      <c:overlay val="1"/>
    </c:title>
    <c:autoTitleDeleted val="0"/>
    <c:plotArea>
      <c:layout>
        <c:manualLayout>
          <c:layoutTarget val="inner"/>
          <c:xMode val="edge"/>
          <c:yMode val="edge"/>
          <c:x val="5.4695101452266734E-2"/>
          <c:y val="7.7987591828775515E-2"/>
          <c:w val="0.7500446306612859"/>
          <c:h val="0.80612723892635851"/>
        </c:manualLayout>
      </c:layout>
      <c:lineChart>
        <c:grouping val="standard"/>
        <c:varyColors val="0"/>
        <c:ser>
          <c:idx val="3"/>
          <c:order val="0"/>
          <c:tx>
            <c:strRef>
              <c:f>'Exclude DKs (Energy)'!$I$32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3.6493734364246751E-2"/>
                  <c:y val="-4.51827321322159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438874990441555E-2"/>
                  <c:y val="-3.388704909916184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274296869026006E-3"/>
                  <c:y val="1.50609062455621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246867182123299E-2"/>
                  <c:y val="-5.647839842085795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083944546457383E-2"/>
                  <c:y val="-3.923453152483272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8296937191151553E-2"/>
                  <c:y val="-5.991525372642212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6500995058424022E-2"/>
                  <c:y val="-5.658662851939867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1707329197486679E-2"/>
                  <c:y val="3.994350248428141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3901300329822032E-3"/>
                  <c:y val="-1.99717512421407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6412470626661761E-2"/>
                  <c:y val="-5.658662851939867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(Energy)'!$J$32:$T$32</c:f>
              <c:numCache>
                <c:formatCode>0.0</c:formatCode>
                <c:ptCount val="11"/>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numCache>
            </c:numRef>
          </c:val>
          <c:smooth val="1"/>
        </c:ser>
        <c:ser>
          <c:idx val="1"/>
          <c:order val="1"/>
          <c:tx>
            <c:strRef>
              <c:f>'Exclude DKs (Energy)'!$I$33</c:f>
              <c:strCache>
                <c:ptCount val="1"/>
                <c:pt idx="0">
                  <c:v>ATB Business Index (Energy)</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3.0685228131337214E-2"/>
                  <c:y val="4.01939417801101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822376565850201E-2"/>
                  <c:y val="-4.2641055212468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9.3836470075696881E-3"/>
                  <c:y val="-4.38281395921102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414600262088768E-2"/>
                  <c:y val="-5.21902222813977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0410931262311249E-2"/>
                  <c:y val="-3.88758160090910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469852129559557E-5"/>
                  <c:y val="-4.06509008648921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5258216106331155E-3"/>
                  <c:y val="-3.06650252438217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7440832494752387E-3"/>
                  <c:y val="-1.73505244157279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8.2002626400948901E-3"/>
                  <c:y val="-7.0739838061073198E-4"/>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(Energy)'!$J$33:$T$33</c:f>
              <c:numCache>
                <c:formatCode>0.0</c:formatCode>
                <c:ptCount val="11"/>
                <c:pt idx="0">
                  <c:v>69.090909090909093</c:v>
                </c:pt>
                <c:pt idx="1">
                  <c:v>77.777777777777771</c:v>
                </c:pt>
                <c:pt idx="2">
                  <c:v>78.787878787878782</c:v>
                </c:pt>
                <c:pt idx="3">
                  <c:v>72.222222222222229</c:v>
                </c:pt>
                <c:pt idx="4">
                  <c:v>83.333333333333329</c:v>
                </c:pt>
                <c:pt idx="5" formatCode="General">
                  <c:v>80.3</c:v>
                </c:pt>
                <c:pt idx="6" formatCode="General">
                  <c:v>68.8</c:v>
                </c:pt>
                <c:pt idx="7" formatCode="0.00">
                  <c:v>45.161290322580641</c:v>
                </c:pt>
                <c:pt idx="8">
                  <c:v>40.476190476190474</c:v>
                </c:pt>
                <c:pt idx="9">
                  <c:v>52.631578947368418</c:v>
                </c:pt>
                <c:pt idx="10" formatCode="General">
                  <c:v>34.4</c:v>
                </c:pt>
              </c:numCache>
            </c:numRef>
          </c:val>
          <c:smooth val="1"/>
        </c:ser>
        <c:ser>
          <c:idx val="0"/>
          <c:order val="2"/>
          <c:tx>
            <c:strRef>
              <c:f>'Exclude DKs (Energy)'!$I$34</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4.39588848996581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6767517192045004E-2"/>
                  <c:y val="5.39367382455225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5769269881063272E-2"/>
                  <c:y val="5.45860176639578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4718552303259383E-2"/>
                  <c:y val="4.73081512789390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7208019058135458E-2"/>
                  <c:y val="-3.091689995436900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2476471775544132E-2"/>
                  <c:y val="-4.25647293106942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7229722600099312E-2"/>
                  <c:y val="2.40077748297748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9158032171330672E-2"/>
                  <c:y val="5.39654016929858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6377772105366164E-2"/>
                  <c:y val="-3.92361041036708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6143858993910343E-3"/>
                  <c:y val="-2.2592978068553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338163386691288E-3"/>
                  <c:y val="4.0360235876341832E-3"/>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(Energy)'!$J$34:$T$34</c:f>
              <c:numCache>
                <c:formatCode>0.0</c:formatCode>
                <c:ptCount val="11"/>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numCache>
            </c:numRef>
          </c:val>
          <c:smooth val="1"/>
        </c:ser>
        <c:ser>
          <c:idx val="2"/>
          <c:order val="3"/>
          <c:tx>
            <c:strRef>
              <c:f>'Exclude DKs (Energy)'!$I$35</c:f>
              <c:strCache>
                <c:ptCount val="1"/>
                <c:pt idx="0">
                  <c:v>ATB Economy Index (Energy)</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5.5258216106331155E-3"/>
                  <c:y val="1.73505244157279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2712653754249095E-2"/>
                  <c:y val="4.39512196528322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6144773176751448E-2"/>
                  <c:y val="-2.48071690724065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3012125147008605E-3"/>
                  <c:y val="-1.76022859372345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570748424117947E-2"/>
                  <c:y val="3.17823425081951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2050886202422057E-3"/>
                  <c:y val="-3.59074788966472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469852129559557E-5"/>
                  <c:y val="1.73505244157279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0279072435188197E-2"/>
                  <c:y val="5.06367764859623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9.6962117095797246E-3"/>
                  <c:y val="2.40077748297748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3597512039401757E-2"/>
                  <c:y val="5.06367764859625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2071584554895167E-2"/>
                  <c:y val="7.0739838061073198E-4"/>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(Energy)'!$J$35:$T$35</c:f>
              <c:numCache>
                <c:formatCode>0.0</c:formatCode>
                <c:ptCount val="11"/>
                <c:pt idx="0">
                  <c:v>54.166666666666664</c:v>
                </c:pt>
                <c:pt idx="1">
                  <c:v>67.647058823529406</c:v>
                </c:pt>
                <c:pt idx="2">
                  <c:v>72.058823529411768</c:v>
                </c:pt>
                <c:pt idx="3">
                  <c:v>68.918918918918919</c:v>
                </c:pt>
                <c:pt idx="4">
                  <c:v>68.478260869565219</c:v>
                </c:pt>
                <c:pt idx="5" formatCode="General">
                  <c:v>78.2</c:v>
                </c:pt>
                <c:pt idx="6" formatCode="General">
                  <c:v>68.8</c:v>
                </c:pt>
                <c:pt idx="7" formatCode="0.00">
                  <c:v>30.64516129032258</c:v>
                </c:pt>
                <c:pt idx="8">
                  <c:v>14.705882352941181</c:v>
                </c:pt>
                <c:pt idx="9">
                  <c:v>38.392857142857139</c:v>
                </c:pt>
                <c:pt idx="10" formatCode="General">
                  <c:v>25</c:v>
                </c:pt>
              </c:numCache>
            </c:numRef>
          </c:val>
          <c:smooth val="1"/>
        </c:ser>
        <c:dLbls>
          <c:showLegendKey val="0"/>
          <c:showVal val="0"/>
          <c:showCatName val="0"/>
          <c:showSerName val="0"/>
          <c:showPercent val="0"/>
          <c:showBubbleSize val="0"/>
        </c:dLbls>
        <c:marker val="1"/>
        <c:smooth val="0"/>
        <c:axId val="243301632"/>
        <c:axId val="243334784"/>
      </c:lineChart>
      <c:catAx>
        <c:axId val="243301632"/>
        <c:scaling>
          <c:orientation val="minMax"/>
        </c:scaling>
        <c:delete val="0"/>
        <c:axPos val="b"/>
        <c:numFmt formatCode="General" sourceLinked="1"/>
        <c:majorTickMark val="out"/>
        <c:minorTickMark val="none"/>
        <c:tickLblPos val="nextTo"/>
        <c:crossAx val="243334784"/>
        <c:crosses val="autoZero"/>
        <c:auto val="1"/>
        <c:lblAlgn val="ctr"/>
        <c:lblOffset val="100"/>
        <c:noMultiLvlLbl val="0"/>
      </c:catAx>
      <c:valAx>
        <c:axId val="243334784"/>
        <c:scaling>
          <c:orientation val="minMax"/>
          <c:max val="90"/>
          <c:min val="10"/>
        </c:scaling>
        <c:delete val="0"/>
        <c:axPos val="l"/>
        <c:majorGridlines>
          <c:spPr>
            <a:ln>
              <a:prstDash val="sysDot"/>
            </a:ln>
          </c:spPr>
        </c:majorGridlines>
        <c:numFmt formatCode="0" sourceLinked="0"/>
        <c:majorTickMark val="out"/>
        <c:minorTickMark val="none"/>
        <c:tickLblPos val="nextTo"/>
        <c:crossAx val="243301632"/>
        <c:crosses val="autoZero"/>
        <c:crossBetween val="between"/>
      </c:valAx>
    </c:plotArea>
    <c:legend>
      <c:legendPos val="r"/>
      <c:layout>
        <c:manualLayout>
          <c:xMode val="edge"/>
          <c:yMode val="edge"/>
          <c:x val="0.80169959268095448"/>
          <c:y val="6.5233977452888822E-2"/>
          <c:w val="0.1966573174036837"/>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0.10204104588967212"/>
                  <c:y val="7.5075075075075076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2536443148688226"/>
                  <c:y val="-3.90390390390390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9.6209912536443204E-2"/>
                  <c:y val="-0.1137209656762676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7.8717201166180834E-2"/>
                  <c:y val="-0.1141141141141141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8.3259107917632746E-2"/>
                  <c:y val="2.1021021021021036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9.3294460641401275E-2"/>
                  <c:y val="9.0090090090091723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latin typeface="Calibri" panose="020F0502020204030204" pitchFamily="34" charset="0"/>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0.19</c:v>
                </c:pt>
                <c:pt idx="1">
                  <c:v>0.11</c:v>
                </c:pt>
                <c:pt idx="2">
                  <c:v>0.14000000000000001</c:v>
                </c:pt>
                <c:pt idx="3">
                  <c:v>0.15</c:v>
                </c:pt>
                <c:pt idx="4">
                  <c:v>0.17</c:v>
                </c:pt>
                <c:pt idx="5">
                  <c:v>0.14000000000000001</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4186083882371847"/>
          <c:y val="0.20745239687896669"/>
          <c:w val="0.34064644980601916"/>
          <c:h val="0.71230007961488162"/>
        </c:manualLayout>
      </c:layout>
      <c:overlay val="0"/>
      <c:txPr>
        <a:bodyPr/>
        <a:lstStyle/>
        <a:p>
          <a:pPr>
            <a:defRPr sz="1400">
              <a:latin typeface="Calibri" panose="020F0502020204030204" pitchFamily="34" charset="0"/>
            </a:defRPr>
          </a:pPr>
          <a:endParaRPr lang="en-US"/>
        </a:p>
      </c:txPr>
    </c:legend>
    <c:plotVisOnly val="1"/>
    <c:dispBlanksAs val="zero"/>
    <c:showDLblsOverMax val="0"/>
  </c:chart>
  <c:txPr>
    <a:bodyPr/>
    <a:lstStyle/>
    <a:p>
      <a:pPr>
        <a:defRPr sz="1800">
          <a:sym typeface="Wingdings" panose="05000000000000000000" pitchFamily="2" charset="2"/>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688"/>
          <c:y val="0"/>
          <c:w val="0.49691040420562715"/>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than 6 years</c:v>
                </c:pt>
                <c:pt idx="1">
                  <c:v>6 to 10 years</c:v>
                </c:pt>
                <c:pt idx="2">
                  <c:v>11 to 15 years</c:v>
                </c:pt>
                <c:pt idx="3">
                  <c:v>16 to 20 years</c:v>
                </c:pt>
                <c:pt idx="4">
                  <c:v>Over 20 years</c:v>
                </c:pt>
              </c:strCache>
            </c:strRef>
          </c:cat>
          <c:val>
            <c:numRef>
              <c:f>Sheet1!$B$2:$B$6</c:f>
              <c:numCache>
                <c:formatCode>0%</c:formatCode>
                <c:ptCount val="5"/>
                <c:pt idx="0">
                  <c:v>0.12</c:v>
                </c:pt>
                <c:pt idx="1">
                  <c:v>0.2</c:v>
                </c:pt>
                <c:pt idx="2">
                  <c:v>0.11</c:v>
                </c:pt>
                <c:pt idx="3">
                  <c:v>0.1</c:v>
                </c:pt>
                <c:pt idx="4">
                  <c:v>0.46</c:v>
                </c:pt>
              </c:numCache>
            </c:numRef>
          </c:val>
        </c:ser>
        <c:dLbls>
          <c:showLegendKey val="0"/>
          <c:showVal val="0"/>
          <c:showCatName val="0"/>
          <c:showSerName val="0"/>
          <c:showPercent val="0"/>
          <c:showBubbleSize val="0"/>
        </c:dLbls>
        <c:gapWidth val="50"/>
        <c:axId val="245159952"/>
        <c:axId val="323407064"/>
      </c:barChart>
      <c:catAx>
        <c:axId val="245159952"/>
        <c:scaling>
          <c:orientation val="maxMin"/>
        </c:scaling>
        <c:delete val="0"/>
        <c:axPos val="l"/>
        <c:numFmt formatCode="General" sourceLinked="1"/>
        <c:majorTickMark val="none"/>
        <c:minorTickMark val="none"/>
        <c:tickLblPos val="nextTo"/>
        <c:txPr>
          <a:bodyPr/>
          <a:lstStyle/>
          <a:p>
            <a:pPr>
              <a:defRPr lang="en-CA"/>
            </a:pPr>
            <a:endParaRPr lang="en-US"/>
          </a:p>
        </c:txPr>
        <c:crossAx val="323407064"/>
        <c:crosses val="autoZero"/>
        <c:auto val="1"/>
        <c:lblAlgn val="ctr"/>
        <c:lblOffset val="100"/>
        <c:noMultiLvlLbl val="0"/>
      </c:catAx>
      <c:valAx>
        <c:axId val="323407064"/>
        <c:scaling>
          <c:orientation val="minMax"/>
          <c:max val="0.70000000000000062"/>
          <c:min val="0"/>
        </c:scaling>
        <c:delete val="1"/>
        <c:axPos val="t"/>
        <c:numFmt formatCode="0%" sourceLinked="1"/>
        <c:majorTickMark val="out"/>
        <c:minorTickMark val="none"/>
        <c:tickLblPos val="none"/>
        <c:crossAx val="245159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5404292850122946"/>
          <c:y val="0"/>
          <c:w val="0.63737030459713973"/>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No borrowing needs</c:v>
                </c:pt>
                <c:pt idx="1">
                  <c:v>Less than $250,000</c:v>
                </c:pt>
                <c:pt idx="2">
                  <c:v>$250,000 to $500,000</c:v>
                </c:pt>
                <c:pt idx="3">
                  <c:v>$500,000 to &lt;$1 MM</c:v>
                </c:pt>
                <c:pt idx="4">
                  <c:v>$1 MM to &lt; $3MM</c:v>
                </c:pt>
                <c:pt idx="5">
                  <c:v>$3MM to &lt; $10MM</c:v>
                </c:pt>
                <c:pt idx="6">
                  <c:v>$10MM+</c:v>
                </c:pt>
                <c:pt idx="7">
                  <c:v>Don't know/ Refused</c:v>
                </c:pt>
              </c:strCache>
            </c:strRef>
          </c:cat>
          <c:val>
            <c:numRef>
              <c:f>Sheet1!$B$2:$B$9</c:f>
              <c:numCache>
                <c:formatCode>0%</c:formatCode>
                <c:ptCount val="8"/>
                <c:pt idx="0">
                  <c:v>0.32</c:v>
                </c:pt>
                <c:pt idx="1">
                  <c:v>0.33</c:v>
                </c:pt>
                <c:pt idx="2">
                  <c:v>0.09</c:v>
                </c:pt>
                <c:pt idx="3">
                  <c:v>7.0000000000000007E-2</c:v>
                </c:pt>
                <c:pt idx="4">
                  <c:v>0.06</c:v>
                </c:pt>
                <c:pt idx="5">
                  <c:v>0.04</c:v>
                </c:pt>
                <c:pt idx="6">
                  <c:v>0.02</c:v>
                </c:pt>
                <c:pt idx="7">
                  <c:v>0.08</c:v>
                </c:pt>
              </c:numCache>
            </c:numRef>
          </c:val>
        </c:ser>
        <c:dLbls>
          <c:showLegendKey val="0"/>
          <c:showVal val="0"/>
          <c:showCatName val="0"/>
          <c:showSerName val="0"/>
          <c:showPercent val="0"/>
          <c:showBubbleSize val="0"/>
        </c:dLbls>
        <c:gapWidth val="50"/>
        <c:axId val="323407848"/>
        <c:axId val="323408240"/>
      </c:barChart>
      <c:catAx>
        <c:axId val="323407848"/>
        <c:scaling>
          <c:orientation val="maxMin"/>
        </c:scaling>
        <c:delete val="0"/>
        <c:axPos val="l"/>
        <c:numFmt formatCode="General" sourceLinked="1"/>
        <c:majorTickMark val="none"/>
        <c:minorTickMark val="none"/>
        <c:tickLblPos val="nextTo"/>
        <c:txPr>
          <a:bodyPr/>
          <a:lstStyle/>
          <a:p>
            <a:pPr>
              <a:defRPr lang="en-CA"/>
            </a:pPr>
            <a:endParaRPr lang="en-US"/>
          </a:p>
        </c:txPr>
        <c:crossAx val="323408240"/>
        <c:crosses val="autoZero"/>
        <c:auto val="1"/>
        <c:lblAlgn val="ctr"/>
        <c:lblOffset val="100"/>
        <c:noMultiLvlLbl val="0"/>
      </c:catAx>
      <c:valAx>
        <c:axId val="323408240"/>
        <c:scaling>
          <c:orientation val="minMax"/>
          <c:max val="0.70000000000000062"/>
        </c:scaling>
        <c:delete val="1"/>
        <c:axPos val="t"/>
        <c:numFmt formatCode="0%" sourceLinked="1"/>
        <c:majorTickMark val="out"/>
        <c:minorTickMark val="none"/>
        <c:tickLblPos val="none"/>
        <c:crossAx val="323407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732"/>
          <c:y val="0"/>
          <c:w val="0.49691040420562754"/>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 borrowing needs</c:v>
                </c:pt>
                <c:pt idx="1">
                  <c:v>Less than $1MM</c:v>
                </c:pt>
                <c:pt idx="2">
                  <c:v>$1 to &lt; $3MM</c:v>
                </c:pt>
                <c:pt idx="3">
                  <c:v>$3 to &lt; $10MM</c:v>
                </c:pt>
                <c:pt idx="4">
                  <c:v>$10MM+</c:v>
                </c:pt>
                <c:pt idx="5">
                  <c:v>Don't know/ Refused</c:v>
                </c:pt>
              </c:strCache>
            </c:strRef>
          </c:cat>
          <c:val>
            <c:numRef>
              <c:f>Sheet1!$B$2:$B$7</c:f>
              <c:numCache>
                <c:formatCode>0%</c:formatCode>
                <c:ptCount val="6"/>
                <c:pt idx="0">
                  <c:v>0.32</c:v>
                </c:pt>
                <c:pt idx="1">
                  <c:v>0.49</c:v>
                </c:pt>
                <c:pt idx="2">
                  <c:v>0.06</c:v>
                </c:pt>
                <c:pt idx="3">
                  <c:v>0.04</c:v>
                </c:pt>
                <c:pt idx="4">
                  <c:v>0.02</c:v>
                </c:pt>
                <c:pt idx="5">
                  <c:v>0.08</c:v>
                </c:pt>
              </c:numCache>
            </c:numRef>
          </c:val>
        </c:ser>
        <c:dLbls>
          <c:showLegendKey val="0"/>
          <c:showVal val="0"/>
          <c:showCatName val="0"/>
          <c:showSerName val="0"/>
          <c:showPercent val="0"/>
          <c:showBubbleSize val="0"/>
        </c:dLbls>
        <c:gapWidth val="50"/>
        <c:axId val="323409024"/>
        <c:axId val="323409416"/>
      </c:barChart>
      <c:catAx>
        <c:axId val="323409024"/>
        <c:scaling>
          <c:orientation val="maxMin"/>
        </c:scaling>
        <c:delete val="0"/>
        <c:axPos val="l"/>
        <c:numFmt formatCode="General" sourceLinked="1"/>
        <c:majorTickMark val="none"/>
        <c:minorTickMark val="none"/>
        <c:tickLblPos val="nextTo"/>
        <c:txPr>
          <a:bodyPr/>
          <a:lstStyle/>
          <a:p>
            <a:pPr>
              <a:defRPr lang="en-CA"/>
            </a:pPr>
            <a:endParaRPr lang="en-US"/>
          </a:p>
        </c:txPr>
        <c:crossAx val="323409416"/>
        <c:crosses val="autoZero"/>
        <c:auto val="1"/>
        <c:lblAlgn val="ctr"/>
        <c:lblOffset val="100"/>
        <c:noMultiLvlLbl val="0"/>
      </c:catAx>
      <c:valAx>
        <c:axId val="323409416"/>
        <c:scaling>
          <c:orientation val="minMax"/>
          <c:max val="0.70000000000000062"/>
        </c:scaling>
        <c:delete val="1"/>
        <c:axPos val="t"/>
        <c:numFmt formatCode="0%" sourceLinked="1"/>
        <c:majorTickMark val="out"/>
        <c:minorTickMark val="none"/>
        <c:tickLblPos val="none"/>
        <c:crossAx val="323409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104812848297257"/>
          <c:y val="0"/>
          <c:w val="0.41847656485655743"/>
          <c:h val="0.9600904901422207"/>
        </c:manualLayout>
      </c:layout>
      <c:barChart>
        <c:barDir val="bar"/>
        <c:grouping val="clustered"/>
        <c:varyColors val="0"/>
        <c:ser>
          <c:idx val="0"/>
          <c:order val="0"/>
          <c:tx>
            <c:strRef>
              <c:f>Sheet1!$B$1</c:f>
              <c:strCache>
                <c:ptCount val="1"/>
                <c:pt idx="0">
                  <c:v>Total</c:v>
                </c:pt>
              </c:strCache>
            </c:strRef>
          </c:tx>
          <c:invertIfNegative val="0"/>
          <c:dLbls>
            <c:dLbl>
              <c:idx val="0"/>
              <c:layout>
                <c:manualLayout>
                  <c:x val="0"/>
                  <c:y val="-6.301088270558544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 borrowing needs</c:v>
                </c:pt>
                <c:pt idx="1">
                  <c:v>Less than $1MM</c:v>
                </c:pt>
                <c:pt idx="2">
                  <c:v>$1 to &lt; $3MM</c:v>
                </c:pt>
                <c:pt idx="3">
                  <c:v>$3 to &lt; $10MM</c:v>
                </c:pt>
                <c:pt idx="4">
                  <c:v>$10MM+</c:v>
                </c:pt>
                <c:pt idx="5">
                  <c:v>Don't know/ Refused</c:v>
                </c:pt>
              </c:strCache>
            </c:strRef>
          </c:cat>
          <c:val>
            <c:numRef>
              <c:f>Sheet1!$B$2:$B$7</c:f>
              <c:numCache>
                <c:formatCode>0%</c:formatCode>
                <c:ptCount val="6"/>
                <c:pt idx="0">
                  <c:v>0.56999999999999995</c:v>
                </c:pt>
                <c:pt idx="1">
                  <c:v>0.28999999999999998</c:v>
                </c:pt>
                <c:pt idx="2">
                  <c:v>0.05</c:v>
                </c:pt>
                <c:pt idx="3">
                  <c:v>0.04</c:v>
                </c:pt>
                <c:pt idx="4">
                  <c:v>0.02</c:v>
                </c:pt>
                <c:pt idx="5">
                  <c:v>0.02</c:v>
                </c:pt>
              </c:numCache>
            </c:numRef>
          </c:val>
        </c:ser>
        <c:dLbls>
          <c:showLegendKey val="0"/>
          <c:showVal val="0"/>
          <c:showCatName val="0"/>
          <c:showSerName val="0"/>
          <c:showPercent val="0"/>
          <c:showBubbleSize val="0"/>
        </c:dLbls>
        <c:gapWidth val="50"/>
        <c:axId val="323410200"/>
        <c:axId val="323410592"/>
      </c:barChart>
      <c:catAx>
        <c:axId val="323410200"/>
        <c:scaling>
          <c:orientation val="maxMin"/>
        </c:scaling>
        <c:delete val="0"/>
        <c:axPos val="l"/>
        <c:numFmt formatCode="General" sourceLinked="1"/>
        <c:majorTickMark val="none"/>
        <c:minorTickMark val="none"/>
        <c:tickLblPos val="nextTo"/>
        <c:txPr>
          <a:bodyPr/>
          <a:lstStyle/>
          <a:p>
            <a:pPr>
              <a:defRPr lang="en-CA"/>
            </a:pPr>
            <a:endParaRPr lang="en-US"/>
          </a:p>
        </c:txPr>
        <c:crossAx val="323410592"/>
        <c:crosses val="autoZero"/>
        <c:auto val="1"/>
        <c:lblAlgn val="ctr"/>
        <c:lblOffset val="100"/>
        <c:noMultiLvlLbl val="0"/>
      </c:catAx>
      <c:valAx>
        <c:axId val="323410592"/>
        <c:scaling>
          <c:orientation val="minMax"/>
          <c:max val="0.70000000000000062"/>
        </c:scaling>
        <c:delete val="1"/>
        <c:axPos val="t"/>
        <c:numFmt formatCode="0%" sourceLinked="1"/>
        <c:majorTickMark val="out"/>
        <c:minorTickMark val="none"/>
        <c:tickLblPos val="none"/>
        <c:crossAx val="323410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8068258818747741"/>
          <c:y val="0"/>
          <c:w val="0.58749548615951031"/>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 borrowing needs</c:v>
                </c:pt>
                <c:pt idx="1">
                  <c:v>Less than $1MM</c:v>
                </c:pt>
                <c:pt idx="2">
                  <c:v>$1 to &lt; $3MM</c:v>
                </c:pt>
                <c:pt idx="3">
                  <c:v>$3 to &lt; $10MM</c:v>
                </c:pt>
                <c:pt idx="4">
                  <c:v>$10MM+</c:v>
                </c:pt>
                <c:pt idx="5">
                  <c:v>Don't know/ Refused</c:v>
                </c:pt>
              </c:strCache>
            </c:strRef>
          </c:cat>
          <c:val>
            <c:numRef>
              <c:f>Sheet1!$B$2:$B$7</c:f>
              <c:numCache>
                <c:formatCode>0%</c:formatCode>
                <c:ptCount val="6"/>
                <c:pt idx="0">
                  <c:v>0.32</c:v>
                </c:pt>
                <c:pt idx="1">
                  <c:v>0.49</c:v>
                </c:pt>
                <c:pt idx="2">
                  <c:v>0.06</c:v>
                </c:pt>
                <c:pt idx="3">
                  <c:v>0.04</c:v>
                </c:pt>
                <c:pt idx="4">
                  <c:v>0.02</c:v>
                </c:pt>
                <c:pt idx="5">
                  <c:v>0.08</c:v>
                </c:pt>
              </c:numCache>
            </c:numRef>
          </c:val>
        </c:ser>
        <c:dLbls>
          <c:showLegendKey val="0"/>
          <c:showVal val="0"/>
          <c:showCatName val="0"/>
          <c:showSerName val="0"/>
          <c:showPercent val="0"/>
          <c:showBubbleSize val="0"/>
        </c:dLbls>
        <c:gapWidth val="50"/>
        <c:axId val="324231000"/>
        <c:axId val="324231392"/>
      </c:barChart>
      <c:catAx>
        <c:axId val="324231000"/>
        <c:scaling>
          <c:orientation val="maxMin"/>
        </c:scaling>
        <c:delete val="0"/>
        <c:axPos val="l"/>
        <c:numFmt formatCode="General" sourceLinked="1"/>
        <c:majorTickMark val="none"/>
        <c:minorTickMark val="none"/>
        <c:tickLblPos val="nextTo"/>
        <c:txPr>
          <a:bodyPr/>
          <a:lstStyle/>
          <a:p>
            <a:pPr>
              <a:defRPr lang="en-CA"/>
            </a:pPr>
            <a:endParaRPr lang="en-US"/>
          </a:p>
        </c:txPr>
        <c:crossAx val="324231392"/>
        <c:crosses val="autoZero"/>
        <c:auto val="1"/>
        <c:lblAlgn val="ctr"/>
        <c:lblOffset val="100"/>
        <c:noMultiLvlLbl val="0"/>
      </c:catAx>
      <c:valAx>
        <c:axId val="324231392"/>
        <c:scaling>
          <c:orientation val="minMax"/>
          <c:max val="0.70000000000000062"/>
        </c:scaling>
        <c:delete val="1"/>
        <c:axPos val="t"/>
        <c:numFmt formatCode="0%" sourceLinked="1"/>
        <c:majorTickMark val="out"/>
        <c:minorTickMark val="none"/>
        <c:tickLblPos val="none"/>
        <c:crossAx val="3242310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1445137293943055"/>
          <c:y val="0"/>
          <c:w val="0.35054393252774335"/>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Energy / Oil &amp; Gas</c:v>
                </c:pt>
                <c:pt idx="1">
                  <c:v>Construction</c:v>
                </c:pt>
                <c:pt idx="2">
                  <c:v>Retail Trade</c:v>
                </c:pt>
                <c:pt idx="3">
                  <c:v>Other</c:v>
                </c:pt>
                <c:pt idx="4">
                  <c:v>Health Care &amp; Social Asst</c:v>
                </c:pt>
                <c:pt idx="5">
                  <c:v>Prof, Sci &amp; Tech</c:v>
                </c:pt>
                <c:pt idx="6">
                  <c:v>Manufacturing</c:v>
                </c:pt>
                <c:pt idx="7">
                  <c:v>Accom / Food Service</c:v>
                </c:pt>
                <c:pt idx="8">
                  <c:v>Transportation / Warehouse</c:v>
                </c:pt>
              </c:strCache>
            </c:strRef>
          </c:cat>
          <c:val>
            <c:numRef>
              <c:f>Sheet1!$B$2:$B$10</c:f>
              <c:numCache>
                <c:formatCode>0%</c:formatCode>
                <c:ptCount val="9"/>
                <c:pt idx="0">
                  <c:v>0.17</c:v>
                </c:pt>
                <c:pt idx="1">
                  <c:v>0.16</c:v>
                </c:pt>
                <c:pt idx="2">
                  <c:v>0.11</c:v>
                </c:pt>
                <c:pt idx="3">
                  <c:v>0.09</c:v>
                </c:pt>
                <c:pt idx="4">
                  <c:v>0.08</c:v>
                </c:pt>
                <c:pt idx="5">
                  <c:v>0.08</c:v>
                </c:pt>
                <c:pt idx="6">
                  <c:v>0.06</c:v>
                </c:pt>
                <c:pt idx="7">
                  <c:v>0.06</c:v>
                </c:pt>
                <c:pt idx="8">
                  <c:v>0.04</c:v>
                </c:pt>
              </c:numCache>
            </c:numRef>
          </c:val>
        </c:ser>
        <c:dLbls>
          <c:showLegendKey val="0"/>
          <c:showVal val="0"/>
          <c:showCatName val="0"/>
          <c:showSerName val="0"/>
          <c:showPercent val="0"/>
          <c:showBubbleSize val="0"/>
        </c:dLbls>
        <c:gapWidth val="50"/>
        <c:axId val="324232568"/>
        <c:axId val="324232960"/>
      </c:barChart>
      <c:catAx>
        <c:axId val="324232568"/>
        <c:scaling>
          <c:orientation val="maxMin"/>
        </c:scaling>
        <c:delete val="0"/>
        <c:axPos val="l"/>
        <c:numFmt formatCode="General" sourceLinked="1"/>
        <c:majorTickMark val="none"/>
        <c:minorTickMark val="none"/>
        <c:tickLblPos val="nextTo"/>
        <c:txPr>
          <a:bodyPr/>
          <a:lstStyle/>
          <a:p>
            <a:pPr>
              <a:defRPr lang="en-CA"/>
            </a:pPr>
            <a:endParaRPr lang="en-US"/>
          </a:p>
        </c:txPr>
        <c:crossAx val="324232960"/>
        <c:crosses val="autoZero"/>
        <c:auto val="1"/>
        <c:lblAlgn val="ctr"/>
        <c:lblOffset val="100"/>
        <c:noMultiLvlLbl val="0"/>
      </c:catAx>
      <c:valAx>
        <c:axId val="324232960"/>
        <c:scaling>
          <c:orientation val="minMax"/>
          <c:max val="0.30000000000000032"/>
        </c:scaling>
        <c:delete val="1"/>
        <c:axPos val="t"/>
        <c:numFmt formatCode="0%" sourceLinked="1"/>
        <c:majorTickMark val="out"/>
        <c:minorTickMark val="none"/>
        <c:tickLblPos val="none"/>
        <c:crossAx val="324232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Yes</c:v>
                </c:pt>
                <c:pt idx="1">
                  <c:v>No</c:v>
                </c:pt>
              </c:strCache>
            </c:strRef>
          </c:cat>
          <c:val>
            <c:numRef>
              <c:f>Sheet1!$B$2:$B$3</c:f>
              <c:numCache>
                <c:formatCode>0%</c:formatCode>
                <c:ptCount val="2"/>
                <c:pt idx="0">
                  <c:v>0.42</c:v>
                </c:pt>
                <c:pt idx="1">
                  <c:v>0.56000000000000005</c:v>
                </c:pt>
              </c:numCache>
            </c:numRef>
          </c:val>
        </c:ser>
        <c:dLbls>
          <c:showLegendKey val="0"/>
          <c:showVal val="0"/>
          <c:showCatName val="0"/>
          <c:showSerName val="0"/>
          <c:showPercent val="0"/>
          <c:showBubbleSize val="0"/>
        </c:dLbls>
        <c:gapWidth val="100"/>
        <c:axId val="324233744"/>
        <c:axId val="324234136"/>
      </c:barChart>
      <c:catAx>
        <c:axId val="324233744"/>
        <c:scaling>
          <c:orientation val="maxMin"/>
        </c:scaling>
        <c:delete val="0"/>
        <c:axPos val="l"/>
        <c:numFmt formatCode="General" sourceLinked="1"/>
        <c:majorTickMark val="none"/>
        <c:minorTickMark val="none"/>
        <c:tickLblPos val="nextTo"/>
        <c:txPr>
          <a:bodyPr/>
          <a:lstStyle/>
          <a:p>
            <a:pPr>
              <a:defRPr lang="en-CA"/>
            </a:pPr>
            <a:endParaRPr lang="en-US"/>
          </a:p>
        </c:txPr>
        <c:crossAx val="324234136"/>
        <c:crosses val="autoZero"/>
        <c:auto val="1"/>
        <c:lblAlgn val="ctr"/>
        <c:lblOffset val="100"/>
        <c:noMultiLvlLbl val="0"/>
      </c:catAx>
      <c:valAx>
        <c:axId val="324234136"/>
        <c:scaling>
          <c:orientation val="minMax"/>
          <c:max val="0.60000000000000064"/>
          <c:min val="0"/>
        </c:scaling>
        <c:delete val="1"/>
        <c:axPos val="t"/>
        <c:numFmt formatCode="0%" sourceLinked="1"/>
        <c:majorTickMark val="out"/>
        <c:minorTickMark val="none"/>
        <c:tickLblPos val="none"/>
        <c:crossAx val="324233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4174682936472331"/>
          <c:y val="0"/>
          <c:w val="0.55825317063527691"/>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0.04</c:v>
                </c:pt>
                <c:pt idx="1">
                  <c:v>0.11</c:v>
                </c:pt>
                <c:pt idx="2">
                  <c:v>0.36</c:v>
                </c:pt>
                <c:pt idx="3">
                  <c:v>0.22</c:v>
                </c:pt>
                <c:pt idx="4">
                  <c:v>0.2</c:v>
                </c:pt>
                <c:pt idx="5">
                  <c:v>0.06</c:v>
                </c:pt>
              </c:numCache>
            </c:numRef>
          </c:val>
        </c:ser>
        <c:dLbls>
          <c:showLegendKey val="0"/>
          <c:showVal val="0"/>
          <c:showCatName val="0"/>
          <c:showSerName val="0"/>
          <c:showPercent val="0"/>
          <c:showBubbleSize val="0"/>
        </c:dLbls>
        <c:gapWidth val="50"/>
        <c:axId val="324286320"/>
        <c:axId val="324286712"/>
      </c:barChart>
      <c:catAx>
        <c:axId val="324286320"/>
        <c:scaling>
          <c:orientation val="maxMin"/>
        </c:scaling>
        <c:delete val="0"/>
        <c:axPos val="l"/>
        <c:numFmt formatCode="General" sourceLinked="1"/>
        <c:majorTickMark val="none"/>
        <c:minorTickMark val="none"/>
        <c:tickLblPos val="nextTo"/>
        <c:txPr>
          <a:bodyPr/>
          <a:lstStyle/>
          <a:p>
            <a:pPr>
              <a:defRPr lang="en-CA" sz="1600"/>
            </a:pPr>
            <a:endParaRPr lang="en-US"/>
          </a:p>
        </c:txPr>
        <c:crossAx val="324286712"/>
        <c:crosses val="autoZero"/>
        <c:auto val="1"/>
        <c:lblAlgn val="ctr"/>
        <c:lblOffset val="100"/>
        <c:noMultiLvlLbl val="0"/>
      </c:catAx>
      <c:valAx>
        <c:axId val="324286712"/>
        <c:scaling>
          <c:orientation val="minMax"/>
          <c:max val="0.65000000000000902"/>
          <c:min val="0"/>
        </c:scaling>
        <c:delete val="1"/>
        <c:axPos val="t"/>
        <c:numFmt formatCode="0%" sourceLinked="1"/>
        <c:majorTickMark val="out"/>
        <c:minorTickMark val="none"/>
        <c:tickLblPos val="none"/>
        <c:crossAx val="324286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632"/>
          <c:y val="0"/>
          <c:w val="0.49691040420562665"/>
          <c:h val="0.9600904901422207"/>
        </c:manualLayout>
      </c:layout>
      <c:barChart>
        <c:barDir val="bar"/>
        <c:grouping val="clustered"/>
        <c:varyColors val="0"/>
        <c:ser>
          <c:idx val="0"/>
          <c:order val="0"/>
          <c:tx>
            <c:strRef>
              <c:f>Sheet1!$B$1</c:f>
              <c:strCache>
                <c:ptCount val="1"/>
                <c:pt idx="0">
                  <c:v>Total</c:v>
                </c:pt>
              </c:strCache>
            </c:strRef>
          </c:tx>
          <c:invertIfNegative val="0"/>
          <c:dLbls>
            <c:dLbl>
              <c:idx val="14"/>
              <c:tx>
                <c:rich>
                  <a:bodyPr/>
                  <a:lstStyle/>
                  <a:p>
                    <a:r>
                      <a:rPr lang="en-US" sz="1800" dirty="0" smtClean="0"/>
                      <a:t>&lt;</a:t>
                    </a:r>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Owner/ Operator</c:v>
                </c:pt>
                <c:pt idx="1">
                  <c:v>General Manager (GM) or Office Manager</c:v>
                </c:pt>
                <c:pt idx="2">
                  <c:v>Chief Executive Officer (CEO) or President</c:v>
                </c:pt>
                <c:pt idx="3">
                  <c:v>Managing Director, Senior Director or Director</c:v>
                </c:pt>
                <c:pt idx="4">
                  <c:v>Controller</c:v>
                </c:pt>
                <c:pt idx="5">
                  <c:v>Senior Manager or Manager</c:v>
                </c:pt>
                <c:pt idx="6">
                  <c:v>Other</c:v>
                </c:pt>
                <c:pt idx="7">
                  <c:v>Accountant</c:v>
                </c:pt>
                <c:pt idx="8">
                  <c:v>Chief Financial Officer (CFO)</c:v>
                </c:pt>
              </c:strCache>
            </c:strRef>
          </c:cat>
          <c:val>
            <c:numRef>
              <c:f>Sheet1!$B$2:$B$10</c:f>
              <c:numCache>
                <c:formatCode>0%</c:formatCode>
                <c:ptCount val="9"/>
                <c:pt idx="0">
                  <c:v>0.49</c:v>
                </c:pt>
                <c:pt idx="1">
                  <c:v>0.2</c:v>
                </c:pt>
                <c:pt idx="2">
                  <c:v>0.17</c:v>
                </c:pt>
                <c:pt idx="3">
                  <c:v>0.08</c:v>
                </c:pt>
                <c:pt idx="4">
                  <c:v>0.06</c:v>
                </c:pt>
                <c:pt idx="5">
                  <c:v>0.06</c:v>
                </c:pt>
                <c:pt idx="6">
                  <c:v>0.05</c:v>
                </c:pt>
                <c:pt idx="7">
                  <c:v>0.05</c:v>
                </c:pt>
                <c:pt idx="8">
                  <c:v>0.04</c:v>
                </c:pt>
              </c:numCache>
            </c:numRef>
          </c:val>
        </c:ser>
        <c:dLbls>
          <c:showLegendKey val="0"/>
          <c:showVal val="0"/>
          <c:showCatName val="0"/>
          <c:showSerName val="0"/>
          <c:showPercent val="0"/>
          <c:showBubbleSize val="0"/>
        </c:dLbls>
        <c:gapWidth val="50"/>
        <c:axId val="324287104"/>
        <c:axId val="324287888"/>
      </c:barChart>
      <c:catAx>
        <c:axId val="324287104"/>
        <c:scaling>
          <c:orientation val="maxMin"/>
        </c:scaling>
        <c:delete val="0"/>
        <c:axPos val="l"/>
        <c:numFmt formatCode="General" sourceLinked="1"/>
        <c:majorTickMark val="none"/>
        <c:minorTickMark val="none"/>
        <c:tickLblPos val="nextTo"/>
        <c:txPr>
          <a:bodyPr/>
          <a:lstStyle/>
          <a:p>
            <a:pPr>
              <a:defRPr lang="en-CA"/>
            </a:pPr>
            <a:endParaRPr lang="en-US"/>
          </a:p>
        </c:txPr>
        <c:crossAx val="324287888"/>
        <c:crosses val="autoZero"/>
        <c:auto val="1"/>
        <c:lblAlgn val="ctr"/>
        <c:lblOffset val="100"/>
        <c:noMultiLvlLbl val="0"/>
      </c:catAx>
      <c:valAx>
        <c:axId val="324287888"/>
        <c:scaling>
          <c:orientation val="minMax"/>
          <c:max val="0.80000000000000304"/>
        </c:scaling>
        <c:delete val="1"/>
        <c:axPos val="t"/>
        <c:numFmt formatCode="0%" sourceLinked="1"/>
        <c:majorTickMark val="out"/>
        <c:minorTickMark val="none"/>
        <c:tickLblPos val="none"/>
        <c:crossAx val="3242871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a:t>Retail</a:t>
            </a:r>
          </a:p>
          <a:p>
            <a:pPr>
              <a:defRPr/>
            </a:pPr>
            <a:endParaRPr lang="en-CA"/>
          </a:p>
        </c:rich>
      </c:tx>
      <c:layout>
        <c:manualLayout>
          <c:xMode val="edge"/>
          <c:yMode val="edge"/>
          <c:x val="0.37166869243073591"/>
          <c:y val="3.9226549123351712E-4"/>
        </c:manualLayout>
      </c:layout>
      <c:overlay val="1"/>
    </c:title>
    <c:autoTitleDeleted val="0"/>
    <c:plotArea>
      <c:layout>
        <c:manualLayout>
          <c:layoutTarget val="inner"/>
          <c:xMode val="edge"/>
          <c:yMode val="edge"/>
          <c:x val="5.4695101452266734E-2"/>
          <c:y val="7.7310349971442788E-2"/>
          <c:w val="0.73794276918552282"/>
          <c:h val="0.80680433047897449"/>
        </c:manualLayout>
      </c:layout>
      <c:lineChart>
        <c:grouping val="standard"/>
        <c:varyColors val="0"/>
        <c:ser>
          <c:idx val="3"/>
          <c:order val="0"/>
          <c:tx>
            <c:strRef>
              <c:f>'Exclude DKs (Retail)'!$I$32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4.6480468558566961E-2"/>
                  <c:y val="-2.5648107843530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661945819604398E-2"/>
                  <c:y val="1.43523489585311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340813663766708E-2"/>
                  <c:y val="-2.157247735709202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12138913917105E-3"/>
                  <c:y val="9.96067518531686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3642547491400623E-2"/>
                  <c:y val="3.372898942901601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7626508744551378E-3"/>
                  <c:y val="4.722058520062241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813254372275689E-3"/>
                  <c:y val="-3.372898942901601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6821273745700312E-2"/>
                  <c:y val="4.0474521732225287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9062048424959342E-2"/>
                  <c:y val="1.349159577160634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9062048424959342E-2"/>
                  <c:y val="1.3491595771606406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(Retail)'!$J$31:$T$31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(Retail)'!$J$32:$T$32</c:f>
              <c:numCache>
                <c:formatCode>0.0</c:formatCode>
                <c:ptCount val="11"/>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numCache>
            </c:numRef>
          </c:val>
          <c:smooth val="1"/>
        </c:ser>
        <c:ser>
          <c:idx val="1"/>
          <c:order val="1"/>
          <c:tx>
            <c:strRef>
              <c:f>'Exclude DKs (Retail)'!$I$33</c:f>
              <c:strCache>
                <c:ptCount val="1"/>
                <c:pt idx="0">
                  <c:v>ATB Business Index (Retail)</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1.7617855980757536E-2"/>
                  <c:y val="-3.62876121389305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2036566181999117E-2"/>
                  <c:y val="7.95233961002383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4013779319448177E-2"/>
                  <c:y val="3.75956064140321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9948194008889226E-2"/>
                  <c:y val="-1.90308519331889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9.6348150035166242E-3"/>
                  <c:y val="-5.01714734017704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5721021161691661E-3"/>
                  <c:y val="-3.44457968500311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0428832104703378E-2"/>
                  <c:y val="1.27747883505913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7.5918516156286861E-5"/>
                  <c:y val="-1.4208270401324545E-2"/>
                </c:manualLayout>
              </c:layout>
              <c:numFmt formatCode="#,##0.0" sourceLinked="0"/>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7226720533282985E-2"/>
                      <c:h val="5.202709898555416E-2"/>
                    </c:manualLayout>
                  </c15:layout>
                </c:ext>
              </c:extLst>
            </c:dLbl>
            <c:dLbl>
              <c:idx val="8"/>
              <c:layout>
                <c:manualLayout>
                  <c:x val="5.6420803809643224E-3"/>
                  <c:y val="-1.08355042497198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8590173577136909E-3"/>
                  <c:y val="-7.4626053068182754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2856115486637687E-4"/>
                  <c:y val="-7.462605306818337E-3"/>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(Retail)'!$J$31:$T$31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(Retail)'!$J$33:$T$33</c:f>
              <c:numCache>
                <c:formatCode>0.0</c:formatCode>
                <c:ptCount val="11"/>
                <c:pt idx="0">
                  <c:v>70.652173913043484</c:v>
                </c:pt>
                <c:pt idx="1">
                  <c:v>63.793103448275858</c:v>
                </c:pt>
                <c:pt idx="2">
                  <c:v>66</c:v>
                </c:pt>
                <c:pt idx="3">
                  <c:v>77.450980392156865</c:v>
                </c:pt>
                <c:pt idx="4">
                  <c:v>75.555555555555557</c:v>
                </c:pt>
                <c:pt idx="5" formatCode="General">
                  <c:v>79.2</c:v>
                </c:pt>
                <c:pt idx="6" formatCode="General">
                  <c:v>64.400000000000006</c:v>
                </c:pt>
                <c:pt idx="7" formatCode="0.00">
                  <c:v>75</c:v>
                </c:pt>
                <c:pt idx="8" formatCode="General">
                  <c:v>62.5</c:v>
                </c:pt>
                <c:pt idx="9">
                  <c:v>57.142857142857146</c:v>
                </c:pt>
                <c:pt idx="10" formatCode="General">
                  <c:v>51.7</c:v>
                </c:pt>
              </c:numCache>
            </c:numRef>
          </c:val>
          <c:smooth val="1"/>
        </c:ser>
        <c:ser>
          <c:idx val="0"/>
          <c:order val="2"/>
          <c:tx>
            <c:strRef>
              <c:f>'Exclude DKs (Retail)'!$I$34</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9858741035828429E-2"/>
                  <c:y val="2.020791398948346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7.5914383056553431E-2"/>
                  <c:y val="-3.4578853729589644E-4"/>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873096955437753E-4"/>
                  <c:y val="2.74447740914618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2989784939352958E-2"/>
                  <c:y val="3.2914978778622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8.3703970864692327E-3"/>
                  <c:y val="1.1734766912764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9214632739283634E-2"/>
                  <c:y val="2.769999896422785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5454490065956171E-2"/>
                  <c:y val="2.4327100021326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743769616541184E-2"/>
                  <c:y val="1.42084031926214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940223992257799E-2"/>
                  <c:y val="-4.65037777796074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9738749283109105E-3"/>
                  <c:y val="-1.61476872934929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5098865920940472E-3"/>
                  <c:y val="-1.95205862363946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(Retail)'!$J$31:$T$31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(Retail)'!$J$34:$T$34</c:f>
              <c:numCache>
                <c:formatCode>0.0</c:formatCode>
                <c:ptCount val="11"/>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numCache>
            </c:numRef>
          </c:val>
          <c:smooth val="1"/>
        </c:ser>
        <c:ser>
          <c:idx val="2"/>
          <c:order val="3"/>
          <c:tx>
            <c:strRef>
              <c:f>'Exclude DKs (Retail)'!$I$35</c:f>
              <c:strCache>
                <c:ptCount val="1"/>
                <c:pt idx="0">
                  <c:v>ATB Economy Index (Retail)</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9041729950224433E-2"/>
                  <c:y val="1.00074177218483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9.8329395860200647E-3"/>
                  <c:y val="2.05186456243806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7.3041414329164514E-2"/>
                  <c:y val="1.46487391333561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1507345823415709E-3"/>
                  <c:y val="2.84412399838843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4716283390338762E-2"/>
                  <c:y val="4.08378387207205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8.4378318715937276E-3"/>
                  <c:y val="-1.97981200470506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9182150926010118E-2"/>
                  <c:y val="-4.650377777960734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2789391030155118E-3"/>
                  <c:y val="-1.27747883505913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6.8651878662545379E-2"/>
                  <c:y val="-1.61476872934929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598694298294607E-2"/>
                  <c:y val="3.78186957929326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743769616541184E-2"/>
                  <c:y val="-1.614768729349293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(Retail)'!$J$31:$T$31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(Retail)'!$J$35:$T$35</c:f>
              <c:numCache>
                <c:formatCode>0.0</c:formatCode>
                <c:ptCount val="11"/>
                <c:pt idx="0">
                  <c:v>59.090909090909093</c:v>
                </c:pt>
                <c:pt idx="1">
                  <c:v>50</c:v>
                </c:pt>
                <c:pt idx="2">
                  <c:v>67.708333333333343</c:v>
                </c:pt>
                <c:pt idx="3">
                  <c:v>68.269230769230774</c:v>
                </c:pt>
                <c:pt idx="4">
                  <c:v>68.478260869565219</c:v>
                </c:pt>
                <c:pt idx="5" formatCode="General">
                  <c:v>76.400000000000006</c:v>
                </c:pt>
                <c:pt idx="6" formatCode="General">
                  <c:v>71</c:v>
                </c:pt>
                <c:pt idx="7" formatCode="0.00">
                  <c:v>45.454545454545453</c:v>
                </c:pt>
                <c:pt idx="8">
                  <c:v>21.052631578947366</c:v>
                </c:pt>
                <c:pt idx="9">
                  <c:v>36</c:v>
                </c:pt>
                <c:pt idx="10" formatCode="General">
                  <c:v>22.2</c:v>
                </c:pt>
              </c:numCache>
            </c:numRef>
          </c:val>
          <c:smooth val="1"/>
        </c:ser>
        <c:dLbls>
          <c:showLegendKey val="0"/>
          <c:showVal val="0"/>
          <c:showCatName val="0"/>
          <c:showSerName val="0"/>
          <c:showPercent val="0"/>
          <c:showBubbleSize val="0"/>
        </c:dLbls>
        <c:marker val="1"/>
        <c:smooth val="0"/>
        <c:axId val="243677552"/>
        <c:axId val="243682032"/>
      </c:lineChart>
      <c:catAx>
        <c:axId val="243677552"/>
        <c:scaling>
          <c:orientation val="minMax"/>
        </c:scaling>
        <c:delete val="0"/>
        <c:axPos val="b"/>
        <c:numFmt formatCode="General" sourceLinked="1"/>
        <c:majorTickMark val="out"/>
        <c:minorTickMark val="none"/>
        <c:tickLblPos val="nextTo"/>
        <c:crossAx val="243682032"/>
        <c:crosses val="autoZero"/>
        <c:auto val="1"/>
        <c:lblAlgn val="ctr"/>
        <c:lblOffset val="100"/>
        <c:noMultiLvlLbl val="0"/>
      </c:catAx>
      <c:valAx>
        <c:axId val="243682032"/>
        <c:scaling>
          <c:orientation val="minMax"/>
          <c:max val="90"/>
          <c:min val="10"/>
        </c:scaling>
        <c:delete val="0"/>
        <c:axPos val="l"/>
        <c:majorGridlines>
          <c:spPr>
            <a:ln>
              <a:prstDash val="sysDot"/>
            </a:ln>
          </c:spPr>
        </c:majorGridlines>
        <c:numFmt formatCode="0" sourceLinked="0"/>
        <c:majorTickMark val="out"/>
        <c:minorTickMark val="none"/>
        <c:tickLblPos val="nextTo"/>
        <c:crossAx val="243677552"/>
        <c:crosses val="autoZero"/>
        <c:crossBetween val="between"/>
      </c:valAx>
    </c:plotArea>
    <c:legend>
      <c:legendPos val="r"/>
      <c:layout>
        <c:manualLayout>
          <c:xMode val="edge"/>
          <c:yMode val="edge"/>
          <c:x val="0.80922070703213134"/>
          <c:y val="6.1905443566752989E-2"/>
          <c:w val="0.18929926370503344"/>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766"/>
          <c:y val="0"/>
          <c:w val="0.49691040420562788"/>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18-34</c:v>
                </c:pt>
                <c:pt idx="1">
                  <c:v>35 to 44</c:v>
                </c:pt>
                <c:pt idx="2">
                  <c:v>45 to 54</c:v>
                </c:pt>
                <c:pt idx="3">
                  <c:v>55 to 64</c:v>
                </c:pt>
                <c:pt idx="4">
                  <c:v>65+</c:v>
                </c:pt>
              </c:strCache>
            </c:strRef>
          </c:cat>
          <c:val>
            <c:numRef>
              <c:f>Sheet1!$B$2:$B$6</c:f>
              <c:numCache>
                <c:formatCode>0%</c:formatCode>
                <c:ptCount val="5"/>
                <c:pt idx="0">
                  <c:v>0.14000000000000001</c:v>
                </c:pt>
                <c:pt idx="1">
                  <c:v>0.19</c:v>
                </c:pt>
                <c:pt idx="2">
                  <c:v>0.31</c:v>
                </c:pt>
                <c:pt idx="3">
                  <c:v>0.26</c:v>
                </c:pt>
                <c:pt idx="4">
                  <c:v>0.09</c:v>
                </c:pt>
              </c:numCache>
            </c:numRef>
          </c:val>
        </c:ser>
        <c:dLbls>
          <c:showLegendKey val="0"/>
          <c:showVal val="0"/>
          <c:showCatName val="0"/>
          <c:showSerName val="0"/>
          <c:showPercent val="0"/>
          <c:showBubbleSize val="0"/>
        </c:dLbls>
        <c:gapWidth val="150"/>
        <c:axId val="324288672"/>
        <c:axId val="324289064"/>
      </c:barChart>
      <c:catAx>
        <c:axId val="324288672"/>
        <c:scaling>
          <c:orientation val="maxMin"/>
        </c:scaling>
        <c:delete val="0"/>
        <c:axPos val="l"/>
        <c:numFmt formatCode="General" sourceLinked="1"/>
        <c:majorTickMark val="none"/>
        <c:minorTickMark val="none"/>
        <c:tickLblPos val="nextTo"/>
        <c:txPr>
          <a:bodyPr/>
          <a:lstStyle/>
          <a:p>
            <a:pPr>
              <a:defRPr lang="en-CA"/>
            </a:pPr>
            <a:endParaRPr lang="en-US"/>
          </a:p>
        </c:txPr>
        <c:crossAx val="324289064"/>
        <c:crosses val="autoZero"/>
        <c:auto val="1"/>
        <c:lblAlgn val="ctr"/>
        <c:lblOffset val="100"/>
        <c:noMultiLvlLbl val="0"/>
      </c:catAx>
      <c:valAx>
        <c:axId val="324289064"/>
        <c:scaling>
          <c:orientation val="minMax"/>
          <c:max val="0.5"/>
          <c:min val="0"/>
        </c:scaling>
        <c:delete val="1"/>
        <c:axPos val="t"/>
        <c:numFmt formatCode="0%" sourceLinked="1"/>
        <c:majorTickMark val="out"/>
        <c:minorTickMark val="none"/>
        <c:tickLblPos val="none"/>
        <c:crossAx val="32428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0.42</c:v>
                </c:pt>
                <c:pt idx="1">
                  <c:v>0.4</c:v>
                </c:pt>
                <c:pt idx="2">
                  <c:v>0.18</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0.65</c:v>
                </c:pt>
                <c:pt idx="1">
                  <c:v>0.35</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8.412830607712498E-3"/>
                  <c:y val="-1.060944534001666E-16"/>
                </c:manualLayout>
              </c:layout>
              <c:tx>
                <c:rich>
                  <a:bodyPr/>
                  <a:lstStyle/>
                  <a:p>
                    <a:r>
                      <a:rPr lang="en-US" dirty="0" smtClean="0"/>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412830607712498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Sheet1!$B$2:$B$7</c:f>
              <c:numCache>
                <c:formatCode>0%</c:formatCode>
                <c:ptCount val="6"/>
                <c:pt idx="0">
                  <c:v>0.02</c:v>
                </c:pt>
                <c:pt idx="1">
                  <c:v>0.02</c:v>
                </c:pt>
                <c:pt idx="2">
                  <c:v>7.0000000000000007E-2</c:v>
                </c:pt>
                <c:pt idx="3">
                  <c:v>0.05</c:v>
                </c:pt>
                <c:pt idx="4">
                  <c:v>0.47</c:v>
                </c:pt>
                <c:pt idx="5">
                  <c:v>0.36</c:v>
                </c:pt>
              </c:numCache>
            </c:numRef>
          </c:val>
        </c:ser>
        <c:dLbls>
          <c:showLegendKey val="0"/>
          <c:showVal val="1"/>
          <c:showCatName val="0"/>
          <c:showSerName val="0"/>
          <c:showPercent val="0"/>
          <c:showBubbleSize val="0"/>
        </c:dLbls>
        <c:gapWidth val="50"/>
        <c:axId val="365861056"/>
        <c:axId val="365861448"/>
      </c:barChart>
      <c:catAx>
        <c:axId val="36586105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65861448"/>
        <c:crosses val="autoZero"/>
        <c:auto val="1"/>
        <c:lblAlgn val="ctr"/>
        <c:lblOffset val="100"/>
        <c:noMultiLvlLbl val="0"/>
      </c:catAx>
      <c:valAx>
        <c:axId val="365861448"/>
        <c:scaling>
          <c:orientation val="minMax"/>
        </c:scaling>
        <c:delete val="1"/>
        <c:axPos val="b"/>
        <c:numFmt formatCode="0%" sourceLinked="1"/>
        <c:majorTickMark val="out"/>
        <c:minorTickMark val="none"/>
        <c:tickLblPos val="none"/>
        <c:crossAx val="36586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6.6322038270857165E-3"/>
                  <c:y val="-1.060944534001666E-16"/>
                </c:manualLayout>
              </c:layout>
              <c:tx>
                <c:rich>
                  <a:bodyPr/>
                  <a:lstStyle/>
                  <a:p>
                    <a:r>
                      <a:rPr lang="en-US" smtClean="0"/>
                      <a: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8236310204814144E-3"/>
                  <c:y val="-1.060944534001666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8236310204814144E-3"/>
                  <c:y val="-1.0183824618686942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Sheet1!$B$2:$B$7</c:f>
              <c:numCache>
                <c:formatCode>0%</c:formatCode>
                <c:ptCount val="6"/>
                <c:pt idx="0">
                  <c:v>0.01</c:v>
                </c:pt>
                <c:pt idx="1">
                  <c:v>0.02</c:v>
                </c:pt>
                <c:pt idx="2">
                  <c:v>0.02</c:v>
                </c:pt>
                <c:pt idx="3">
                  <c:v>0.05</c:v>
                </c:pt>
                <c:pt idx="4">
                  <c:v>0.4</c:v>
                </c:pt>
                <c:pt idx="5">
                  <c:v>0.51</c:v>
                </c:pt>
              </c:numCache>
            </c:numRef>
          </c:val>
        </c:ser>
        <c:dLbls>
          <c:showLegendKey val="0"/>
          <c:showVal val="1"/>
          <c:showCatName val="0"/>
          <c:showSerName val="0"/>
          <c:showPercent val="0"/>
          <c:showBubbleSize val="0"/>
        </c:dLbls>
        <c:gapWidth val="50"/>
        <c:axId val="365862232"/>
        <c:axId val="365862624"/>
      </c:barChart>
      <c:catAx>
        <c:axId val="365862232"/>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65862624"/>
        <c:crosses val="autoZero"/>
        <c:auto val="1"/>
        <c:lblAlgn val="ctr"/>
        <c:lblOffset val="100"/>
        <c:noMultiLvlLbl val="0"/>
      </c:catAx>
      <c:valAx>
        <c:axId val="365862624"/>
        <c:scaling>
          <c:orientation val="minMax"/>
        </c:scaling>
        <c:delete val="1"/>
        <c:axPos val="b"/>
        <c:numFmt formatCode="0%" sourceLinked="1"/>
        <c:majorTickMark val="out"/>
        <c:minorTickMark val="none"/>
        <c:tickLblPos val="none"/>
        <c:crossAx val="365862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6.6322038270857165E-3"/>
                  <c:y val="-1.060944534001666E-16"/>
                </c:manualLayout>
              </c:layout>
              <c:tx>
                <c:rich>
                  <a:bodyPr/>
                  <a:lstStyle/>
                  <a:p>
                    <a:r>
                      <a:rPr lang="en-US" dirty="0" smtClean="0"/>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604257801108195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Sheet1!$B$2:$B$7</c:f>
              <c:numCache>
                <c:formatCode>0%</c:formatCode>
                <c:ptCount val="6"/>
                <c:pt idx="0">
                  <c:v>0.03</c:v>
                </c:pt>
                <c:pt idx="1">
                  <c:v>0.02</c:v>
                </c:pt>
                <c:pt idx="2">
                  <c:v>0.05</c:v>
                </c:pt>
                <c:pt idx="3">
                  <c:v>0.04</c:v>
                </c:pt>
                <c:pt idx="4">
                  <c:v>0.36</c:v>
                </c:pt>
                <c:pt idx="5">
                  <c:v>0.5</c:v>
                </c:pt>
              </c:numCache>
            </c:numRef>
          </c:val>
        </c:ser>
        <c:dLbls>
          <c:showLegendKey val="0"/>
          <c:showVal val="1"/>
          <c:showCatName val="0"/>
          <c:showSerName val="0"/>
          <c:showPercent val="0"/>
          <c:showBubbleSize val="0"/>
        </c:dLbls>
        <c:gapWidth val="50"/>
        <c:axId val="321334496"/>
        <c:axId val="321917408"/>
      </c:barChart>
      <c:catAx>
        <c:axId val="32133449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917408"/>
        <c:crosses val="autoZero"/>
        <c:auto val="1"/>
        <c:lblAlgn val="ctr"/>
        <c:lblOffset val="100"/>
        <c:noMultiLvlLbl val="0"/>
      </c:catAx>
      <c:valAx>
        <c:axId val="321917408"/>
        <c:scaling>
          <c:orientation val="minMax"/>
        </c:scaling>
        <c:delete val="1"/>
        <c:axPos val="b"/>
        <c:numFmt formatCode="0%" sourceLinked="1"/>
        <c:majorTickMark val="out"/>
        <c:minorTickMark val="none"/>
        <c:tickLblPos val="none"/>
        <c:crossAx val="321334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stacked"/>
        <c:varyColors val="0"/>
        <c:ser>
          <c:idx val="0"/>
          <c:order val="0"/>
          <c:tx>
            <c:strRef>
              <c:f>Sheet1!$B$1</c:f>
              <c:strCache>
                <c:ptCount val="1"/>
                <c:pt idx="0">
                  <c:v>Charities</c:v>
                </c:pt>
              </c:strCache>
            </c:strRef>
          </c:tx>
          <c:spPr>
            <a:solidFill>
              <a:schemeClr val="accent6"/>
            </a:solidFill>
          </c:spPr>
          <c:invertIfNegative val="0"/>
          <c:dLbls>
            <c:dLbl>
              <c:idx val="0"/>
              <c:layout>
                <c:manualLayout>
                  <c:x val="-6.6322038270857165E-3"/>
                  <c:y val="-1.060944534001666E-16"/>
                </c:manualLayout>
              </c:layout>
              <c:tx>
                <c:rich>
                  <a:bodyPr/>
                  <a:lstStyle/>
                  <a:p>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978890459205419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Sheet1!$B$2:$B$7</c:f>
              <c:numCache>
                <c:formatCode>0%</c:formatCode>
                <c:ptCount val="6"/>
                <c:pt idx="0">
                  <c:v>0.05</c:v>
                </c:pt>
                <c:pt idx="1">
                  <c:v>0.02</c:v>
                </c:pt>
                <c:pt idx="2">
                  <c:v>0.04</c:v>
                </c:pt>
                <c:pt idx="3">
                  <c:v>0.06</c:v>
                </c:pt>
                <c:pt idx="4">
                  <c:v>0.28000000000000003</c:v>
                </c:pt>
                <c:pt idx="5">
                  <c:v>0.54</c:v>
                </c:pt>
              </c:numCache>
            </c:numRef>
          </c:val>
        </c:ser>
        <c:ser>
          <c:idx val="1"/>
          <c:order val="1"/>
          <c:tx>
            <c:strRef>
              <c:f>Sheet1!$C$1</c:f>
              <c:strCache>
                <c:ptCount val="1"/>
                <c:pt idx="0">
                  <c:v>Environment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Sheet1!$C$2:$C$7</c:f>
              <c:numCache>
                <c:formatCode>General</c:formatCode>
                <c:ptCount val="6"/>
              </c:numCache>
            </c:numRef>
          </c:val>
        </c:ser>
        <c:ser>
          <c:idx val="2"/>
          <c:order val="2"/>
          <c:tx>
            <c:strRef>
              <c:f>Sheet1!$D$1</c:f>
              <c:strCache>
                <c:ptCount val="1"/>
                <c:pt idx="0">
                  <c:v>Local Suppliers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Sheet1!$D$2:$D$7</c:f>
              <c:numCache>
                <c:formatCode>General</c:formatCode>
                <c:ptCount val="6"/>
              </c:numCache>
            </c:numRef>
          </c:val>
        </c:ser>
        <c:ser>
          <c:idx val="3"/>
          <c:order val="3"/>
          <c:tx>
            <c:strRef>
              <c:f>Sheet1!$E$1</c:f>
              <c:strCache>
                <c:ptCount val="1"/>
                <c:pt idx="0">
                  <c:v>Employment in Community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Not applicable</c:v>
                </c:pt>
                <c:pt idx="1">
                  <c:v>Very unimportant</c:v>
                </c:pt>
                <c:pt idx="2">
                  <c:v>Somewhat unimportant</c:v>
                </c:pt>
                <c:pt idx="3">
                  <c:v>Neither important nor unimportant</c:v>
                </c:pt>
                <c:pt idx="4">
                  <c:v>Somewhat important</c:v>
                </c:pt>
                <c:pt idx="5">
                  <c:v>Very important</c:v>
                </c:pt>
              </c:strCache>
            </c:strRef>
          </c:cat>
          <c:val>
            <c:numRef>
              <c:f>Sheet1!$E$2:$E$7</c:f>
              <c:numCache>
                <c:formatCode>General</c:formatCode>
                <c:ptCount val="6"/>
              </c:numCache>
            </c:numRef>
          </c:val>
        </c:ser>
        <c:dLbls>
          <c:showLegendKey val="0"/>
          <c:showVal val="1"/>
          <c:showCatName val="0"/>
          <c:showSerName val="0"/>
          <c:showPercent val="0"/>
          <c:showBubbleSize val="0"/>
        </c:dLbls>
        <c:gapWidth val="50"/>
        <c:overlap val="100"/>
        <c:axId val="321918192"/>
        <c:axId val="321918584"/>
      </c:barChart>
      <c:catAx>
        <c:axId val="321918192"/>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1918584"/>
        <c:crosses val="autoZero"/>
        <c:auto val="1"/>
        <c:lblAlgn val="ctr"/>
        <c:lblOffset val="100"/>
        <c:noMultiLvlLbl val="0"/>
      </c:catAx>
      <c:valAx>
        <c:axId val="321918584"/>
        <c:scaling>
          <c:orientation val="minMax"/>
        </c:scaling>
        <c:delete val="1"/>
        <c:axPos val="b"/>
        <c:numFmt formatCode="0%" sourceLinked="1"/>
        <c:majorTickMark val="out"/>
        <c:minorTickMark val="none"/>
        <c:tickLblPos val="none"/>
        <c:crossAx val="321918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Don't know/Not applicable</c:v>
                </c:pt>
              </c:strCache>
            </c:strRef>
          </c:cat>
          <c:val>
            <c:numRef>
              <c:f>Sheet1!$B$2:$B$4</c:f>
              <c:numCache>
                <c:formatCode>0%</c:formatCode>
                <c:ptCount val="3"/>
                <c:pt idx="0">
                  <c:v>0.57999999999999996</c:v>
                </c:pt>
                <c:pt idx="1">
                  <c:v>0.41</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4.4817645530565123E-2"/>
          <c:y val="0.71803257220827599"/>
          <c:w val="0.9523072643820556"/>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705806544416E-2"/>
          <c:y val="1.1180342091201716E-2"/>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Not applicable</c:v>
                </c:pt>
              </c:strCache>
            </c:strRef>
          </c:cat>
          <c:val>
            <c:numRef>
              <c:f>Sheet1!$B$2:$B$4</c:f>
              <c:numCache>
                <c:formatCode>0%</c:formatCode>
                <c:ptCount val="3"/>
                <c:pt idx="0">
                  <c:v>0.66</c:v>
                </c:pt>
                <c:pt idx="1">
                  <c:v>0.33</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305795829339643"/>
          <c:y val="0.72397222394357796"/>
          <c:w val="0.38840797436601227"/>
          <c:h val="0.19781752875411127"/>
        </c:manualLayout>
      </c:layout>
      <c:overlay val="0"/>
      <c:txPr>
        <a:bodyPr anchor="b" anchorCtr="0"/>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0.85</c:v>
                </c:pt>
                <c:pt idx="1">
                  <c:v>0.15</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33375777760490133"/>
          <c:y val="0.71506274634062506"/>
          <c:w val="0.33248407783549572"/>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dirty="0" smtClean="0"/>
              <a:t>Construction</a:t>
            </a:r>
            <a:endParaRPr lang="en-CA" dirty="0"/>
          </a:p>
        </c:rich>
      </c:tx>
      <c:layout>
        <c:manualLayout>
          <c:xMode val="edge"/>
          <c:yMode val="edge"/>
          <c:x val="0.35243419430909223"/>
          <c:y val="6.9793507390280623E-3"/>
        </c:manualLayout>
      </c:layout>
      <c:overlay val="1"/>
    </c:title>
    <c:autoTitleDeleted val="0"/>
    <c:plotArea>
      <c:layout>
        <c:manualLayout>
          <c:layoutTarget val="inner"/>
          <c:xMode val="edge"/>
          <c:yMode val="edge"/>
          <c:x val="5.4695101452266734E-2"/>
          <c:y val="7.0237145532834208E-2"/>
          <c:w val="0.74053566420127559"/>
          <c:h val="0.81387767135573308"/>
        </c:manualLayout>
      </c:layout>
      <c:lineChart>
        <c:grouping val="standard"/>
        <c:varyColors val="0"/>
        <c:ser>
          <c:idx val="3"/>
          <c:order val="0"/>
          <c:tx>
            <c:strRef>
              <c:f>'Exclude DKs (Const)'!$I$32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5.2075912921379065E-2"/>
                  <c:y val="-1.76313787212785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576023424954507E-2"/>
                  <c:y val="3.765227677684659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9257631157126726E-2"/>
                  <c:y val="3.28754897567036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51950494732999E-2"/>
                  <c:y val="4.316206354671337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5605201319288127E-3"/>
                  <c:y val="2.791740295611224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140707832562628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17039009894661E-3"/>
                  <c:y val="-3.140707832562628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194169144624296E-16"/>
                  <c:y val="-1.046902610854206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291430362804339E-2"/>
                  <c:y val="4.536577980368240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3975373790677223E-2"/>
                  <c:y val="1.3958701478056125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5116534740545294E-2"/>
                  <c:y val="3.48967536951402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(Const)'!$J$31:$T$31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(Const)'!$J$32:$T$32</c:f>
              <c:numCache>
                <c:formatCode>0.0</c:formatCode>
                <c:ptCount val="11"/>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numCache>
            </c:numRef>
          </c:val>
          <c:smooth val="1"/>
        </c:ser>
        <c:ser>
          <c:idx val="1"/>
          <c:order val="1"/>
          <c:tx>
            <c:strRef>
              <c:f>'Exclude DKs (Const)'!$I$33</c:f>
              <c:strCache>
                <c:ptCount val="1"/>
                <c:pt idx="0">
                  <c:v>ATB Business Index (Construction)</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3.983849972788478E-2"/>
                  <c:y val="-3.86002060282355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1674377692419173E-2"/>
                  <c:y val="-1.82133576529817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7.3562446762096946E-3"/>
                  <c:y val="-3.71243756022780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3845417038899159E-2"/>
                  <c:y val="-2.17030330224957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0840229618832909E-2"/>
                  <c:y val="-2.78555779987783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4248285542779009E-3"/>
                  <c:y val="-1.47003261884749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4987642072383961E-2"/>
                  <c:y val="-4.26177291445871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9158032171330572E-2"/>
                  <c:y val="2.71757782456934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0996765039923998E-2"/>
                  <c:y val="6.2377260286092927E-3"/>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1356915776510142E-3"/>
                  <c:y val="-3.56383784055590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1569929500895816E-3"/>
                  <c:y val="-7.7209754494468319E-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(Const)'!$J$31:$T$31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(Const)'!$J$33:$T$33</c:f>
              <c:numCache>
                <c:formatCode>0.0</c:formatCode>
                <c:ptCount val="11"/>
                <c:pt idx="0">
                  <c:v>72.222222222222229</c:v>
                </c:pt>
                <c:pt idx="1">
                  <c:v>85.18518518518519</c:v>
                </c:pt>
                <c:pt idx="2">
                  <c:v>69.512195121951223</c:v>
                </c:pt>
                <c:pt idx="3">
                  <c:v>73.68421052631578</c:v>
                </c:pt>
                <c:pt idx="4">
                  <c:v>81.666666666666657</c:v>
                </c:pt>
                <c:pt idx="5" formatCode="General">
                  <c:v>83.9</c:v>
                </c:pt>
                <c:pt idx="6" formatCode="General">
                  <c:v>73.3</c:v>
                </c:pt>
                <c:pt idx="7" formatCode="0.00">
                  <c:v>66.279069767441854</c:v>
                </c:pt>
                <c:pt idx="8">
                  <c:v>64.189189189189193</c:v>
                </c:pt>
                <c:pt idx="9">
                  <c:v>54.901960784313729</c:v>
                </c:pt>
                <c:pt idx="10" formatCode="General">
                  <c:v>50</c:v>
                </c:pt>
              </c:numCache>
            </c:numRef>
          </c:val>
          <c:smooth val="1"/>
        </c:ser>
        <c:ser>
          <c:idx val="0"/>
          <c:order val="2"/>
          <c:tx>
            <c:strRef>
              <c:f>'Exclude DKs (Const)'!$I$34</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7195401283942416E-2"/>
                  <c:y val="-7.9600319511379507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1846556790205081E-3"/>
                  <c:y val="1.55502132686250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5472475644265068E-2"/>
                  <c:y val="2.86881540908749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7998900155388079E-2"/>
                  <c:y val="3.59376111990551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8.3834692304021723E-3"/>
                  <c:y val="2.32640445007799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9158032171330572E-2"/>
                  <c:y val="2.51693522970169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3059332501152604E-2"/>
                  <c:y val="2.51693522970169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749881236922379E-2"/>
                  <c:y val="4.95970798836151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9437993857298183E-2"/>
                  <c:y val="7.05351321006993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8841370092590668E-3"/>
                  <c:y val="-2.01964275066654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0228663287142884E-3"/>
                  <c:y val="-2.019642750666541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(Const)'!$J$31:$T$31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(Const)'!$J$34:$T$34</c:f>
              <c:numCache>
                <c:formatCode>0.0</c:formatCode>
                <c:ptCount val="11"/>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numCache>
            </c:numRef>
          </c:val>
          <c:smooth val="1"/>
        </c:ser>
        <c:ser>
          <c:idx val="2"/>
          <c:order val="3"/>
          <c:tx>
            <c:strRef>
              <c:f>'Exclude DKs (Const)'!$I$35</c:f>
              <c:strCache>
                <c:ptCount val="1"/>
                <c:pt idx="0">
                  <c:v>ATB Economy Index (Construction)</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7195352455976669E-2"/>
                  <c:y val="1.7387101445412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8906705551977508E-2"/>
                  <c:y val="3.99782156328114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2017584679911185E-2"/>
                  <c:y val="4.6732094642972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2592529025257827E-3"/>
                  <c:y val="1.89478381461085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2867630285833135E-3"/>
                  <c:y val="-2.34794701298901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3152670428847402E-2"/>
                  <c:y val="-2.71757782456935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6.9853486862067136E-3"/>
                  <c:y val="2.16796769275028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7.5042720171192324E-3"/>
                  <c:y val="-2.748050659095325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9158032171330572E-2"/>
                  <c:y val="4.61074045141010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2207382006419554E-2"/>
                  <c:y val="5.657643062264326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(Const)'!$J$31:$T$31</c:f>
              <c:strCache>
                <c:ptCount val="11"/>
                <c:pt idx="0">
                  <c:v>Q1 2013</c:v>
                </c:pt>
                <c:pt idx="1">
                  <c:v>Q2 2013</c:v>
                </c:pt>
                <c:pt idx="2">
                  <c:v>Q3 2013</c:v>
                </c:pt>
                <c:pt idx="3">
                  <c:v>Q4 2014</c:v>
                </c:pt>
                <c:pt idx="4">
                  <c:v>Q1 2014</c:v>
                </c:pt>
                <c:pt idx="5">
                  <c:v>Q2 2014</c:v>
                </c:pt>
                <c:pt idx="6">
                  <c:v>Q3 2014</c:v>
                </c:pt>
                <c:pt idx="7">
                  <c:v>Q4 2014</c:v>
                </c:pt>
                <c:pt idx="8">
                  <c:v>Q1 2015</c:v>
                </c:pt>
                <c:pt idx="9">
                  <c:v>Q2 2015</c:v>
                </c:pt>
                <c:pt idx="10">
                  <c:v>Q3 2015</c:v>
                </c:pt>
              </c:strCache>
            </c:strRef>
          </c:cat>
          <c:val>
            <c:numRef>
              <c:f>'Exclude DKs (Const)'!$J$35:$T$35</c:f>
              <c:numCache>
                <c:formatCode>0.0</c:formatCode>
                <c:ptCount val="11"/>
                <c:pt idx="0">
                  <c:v>54.054054054054056</c:v>
                </c:pt>
                <c:pt idx="1">
                  <c:v>78.571428571428569</c:v>
                </c:pt>
                <c:pt idx="2">
                  <c:v>65.476190476190482</c:v>
                </c:pt>
                <c:pt idx="3">
                  <c:v>68.421052631578945</c:v>
                </c:pt>
                <c:pt idx="4">
                  <c:v>78.333333333333343</c:v>
                </c:pt>
                <c:pt idx="5" formatCode="General">
                  <c:v>75</c:v>
                </c:pt>
                <c:pt idx="6" formatCode="General">
                  <c:v>68.3</c:v>
                </c:pt>
                <c:pt idx="7" formatCode="0.00">
                  <c:v>53.409090909090907</c:v>
                </c:pt>
                <c:pt idx="8">
                  <c:v>30.82191780821918</c:v>
                </c:pt>
                <c:pt idx="9" formatCode="General">
                  <c:v>37.5</c:v>
                </c:pt>
                <c:pt idx="10" formatCode="General">
                  <c:v>21.6</c:v>
                </c:pt>
              </c:numCache>
            </c:numRef>
          </c:val>
          <c:smooth val="1"/>
        </c:ser>
        <c:dLbls>
          <c:showLegendKey val="0"/>
          <c:showVal val="0"/>
          <c:showCatName val="0"/>
          <c:showSerName val="0"/>
          <c:showPercent val="0"/>
          <c:showBubbleSize val="0"/>
        </c:dLbls>
        <c:marker val="1"/>
        <c:smooth val="0"/>
        <c:axId val="243539056"/>
        <c:axId val="124354744"/>
      </c:lineChart>
      <c:catAx>
        <c:axId val="243539056"/>
        <c:scaling>
          <c:orientation val="minMax"/>
        </c:scaling>
        <c:delete val="0"/>
        <c:axPos val="b"/>
        <c:numFmt formatCode="General" sourceLinked="1"/>
        <c:majorTickMark val="out"/>
        <c:minorTickMark val="none"/>
        <c:tickLblPos val="nextTo"/>
        <c:crossAx val="124354744"/>
        <c:crosses val="autoZero"/>
        <c:auto val="1"/>
        <c:lblAlgn val="ctr"/>
        <c:lblOffset val="100"/>
        <c:noMultiLvlLbl val="0"/>
      </c:catAx>
      <c:valAx>
        <c:axId val="124354744"/>
        <c:scaling>
          <c:orientation val="minMax"/>
          <c:min val="10"/>
        </c:scaling>
        <c:delete val="0"/>
        <c:axPos val="l"/>
        <c:majorGridlines>
          <c:spPr>
            <a:ln>
              <a:prstDash val="sysDot"/>
            </a:ln>
          </c:spPr>
        </c:majorGridlines>
        <c:numFmt formatCode="0" sourceLinked="0"/>
        <c:majorTickMark val="out"/>
        <c:minorTickMark val="none"/>
        <c:tickLblPos val="nextTo"/>
        <c:crossAx val="243539056"/>
        <c:crosses val="autoZero"/>
        <c:crossBetween val="between"/>
      </c:valAx>
    </c:plotArea>
    <c:legend>
      <c:legendPos val="r"/>
      <c:layout>
        <c:manualLayout>
          <c:xMode val="edge"/>
          <c:yMode val="edge"/>
          <c:x val="0.80169959268095448"/>
          <c:y val="6.1905467167238167E-2"/>
          <c:w val="0.1966573174036837"/>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Don't know/Refused</c:v>
                </c:pt>
              </c:strCache>
            </c:strRef>
          </c:cat>
          <c:val>
            <c:numRef>
              <c:f>Sheet1!$B$2:$B$4</c:f>
              <c:numCache>
                <c:formatCode>0%</c:formatCode>
                <c:ptCount val="3"/>
                <c:pt idx="0">
                  <c:v>0.6</c:v>
                </c:pt>
                <c:pt idx="1">
                  <c:v>0.38</c:v>
                </c:pt>
                <c:pt idx="2">
                  <c:v>0.02</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4.4817645530565123E-2"/>
          <c:y val="0.71803257220827599"/>
          <c:w val="0.9523072643820556"/>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288527942958E-2"/>
                  <c:y val="3.2894219769279802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Not applicable/Refused</c:v>
                </c:pt>
              </c:strCache>
            </c:strRef>
          </c:cat>
          <c:val>
            <c:numRef>
              <c:f>Sheet1!$B$2:$B$4</c:f>
              <c:numCache>
                <c:formatCode>0%</c:formatCode>
                <c:ptCount val="3"/>
                <c:pt idx="0">
                  <c:v>0.49</c:v>
                </c:pt>
                <c:pt idx="1">
                  <c:v>0.5</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6719862999306593"/>
          <c:y val="0.7625800371188427"/>
          <c:w val="0.72992617651796909"/>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Don't know/Not applicable</c:v>
                </c:pt>
              </c:strCache>
            </c:strRef>
          </c:cat>
          <c:val>
            <c:numRef>
              <c:f>Sheet1!$B$2:$B$4</c:f>
              <c:numCache>
                <c:formatCode>0%</c:formatCode>
                <c:ptCount val="3"/>
                <c:pt idx="0">
                  <c:v>0.76</c:v>
                </c:pt>
                <c:pt idx="1">
                  <c:v>0.22</c:v>
                </c:pt>
                <c:pt idx="2">
                  <c:v>0.02</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4.0157320819688737E-2"/>
          <c:y val="0.71506274634062506"/>
          <c:w val="0.956967589092932"/>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Refused</c:v>
                </c:pt>
              </c:strCache>
            </c:strRef>
          </c:cat>
          <c:val>
            <c:numRef>
              <c:f>Sheet1!$B$2:$B$4</c:f>
              <c:numCache>
                <c:formatCode>0%</c:formatCode>
                <c:ptCount val="3"/>
                <c:pt idx="0">
                  <c:v>0.71</c:v>
                </c:pt>
                <c:pt idx="1">
                  <c:v>0.28000000000000003</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45492622008768752"/>
          <c:y val="0.72100239807592703"/>
          <c:w val="0.27189985659410254"/>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0.33</c:v>
                </c:pt>
                <c:pt idx="1">
                  <c:v>0.67</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38036102471366529"/>
          <c:y val="0.72100239807592703"/>
          <c:w val="0.33248407783549572"/>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0.56000000000000005</c:v>
                </c:pt>
                <c:pt idx="1">
                  <c:v>0.44</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45492622008768752"/>
          <c:y val="0.71506274634062506"/>
          <c:w val="0.27656018130497895"/>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0.55000000000000004</c:v>
                </c:pt>
                <c:pt idx="1">
                  <c:v>0.45</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37573404664251436"/>
          <c:y val="0.72694204981122901"/>
          <c:w val="0.33248407783549572"/>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1695423537365665"/>
                  <c:y val="0.1318099919440550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0.89</c:v>
                </c:pt>
                <c:pt idx="1">
                  <c:v>0.11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42758803273960994"/>
          <c:y val="0.73288170154653098"/>
          <c:w val="0.24766162767838246"/>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6.8545303493555546E-2"/>
          <c:y val="8.2105162235507189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c:v>
                </c:pt>
                <c:pt idx="1">
                  <c:v>No  </c:v>
                </c:pt>
                <c:pt idx="2">
                  <c:v>Refused</c:v>
                </c:pt>
              </c:strCache>
            </c:strRef>
          </c:cat>
          <c:val>
            <c:numRef>
              <c:f>Sheet1!$B$2:$B$4</c:f>
              <c:numCache>
                <c:formatCode>0%</c:formatCode>
                <c:ptCount val="3"/>
                <c:pt idx="0">
                  <c:v>0.7</c:v>
                </c:pt>
                <c:pt idx="1">
                  <c:v>0.28999999999999998</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33375777760490133"/>
          <c:y val="0.71506274634062506"/>
          <c:w val="0.33248407783549572"/>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7.1051604105782762E-2"/>
          <c:y val="2.2708644882487262E-3"/>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622341963618645E-2"/>
                  <c:y val="3.4866223375335783E-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Yes</c:v>
                </c:pt>
                <c:pt idx="1">
                  <c:v>No  </c:v>
                </c:pt>
              </c:strCache>
            </c:strRef>
          </c:cat>
          <c:val>
            <c:numRef>
              <c:f>Sheet1!$B$2:$B$3</c:f>
              <c:numCache>
                <c:formatCode>0%</c:formatCode>
                <c:ptCount val="2"/>
                <c:pt idx="0">
                  <c:v>0.72</c:v>
                </c:pt>
                <c:pt idx="1">
                  <c:v>0.28000000000000003</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42696427182242913"/>
          <c:y val="0.73585152741418192"/>
          <c:w val="0.30452212957023728"/>
          <c:h val="0.19781752875411127"/>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9289484732090042"/>
          <c:h val="0.77163842537099803"/>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Very happy</c:v>
                </c:pt>
                <c:pt idx="1">
                  <c:v>Pretty happy</c:v>
                </c:pt>
                <c:pt idx="2">
                  <c:v>Not too happy</c:v>
                </c:pt>
              </c:strCache>
            </c:strRef>
          </c:cat>
          <c:val>
            <c:numRef>
              <c:f>Sheet1!$B$2:$B$4</c:f>
              <c:numCache>
                <c:formatCode>0%</c:formatCode>
                <c:ptCount val="3"/>
                <c:pt idx="0">
                  <c:v>0.22</c:v>
                </c:pt>
                <c:pt idx="1">
                  <c:v>0.55000000000000004</c:v>
                </c:pt>
                <c:pt idx="2">
                  <c:v>0.23</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5.2928500123382079E-2"/>
                  <c:y val="0"/>
                </c:manualLayout>
              </c:layout>
              <c:tx>
                <c:rich>
                  <a:bodyPr/>
                  <a:lstStyle/>
                  <a:p>
                    <a:r>
                      <a:rPr lang="en-US" dirty="0" smtClean="0"/>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339300536150995E-2"/>
                  <c:y val="-9.1297703154814376E-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Spending time with employees/staff</c:v>
                </c:pt>
                <c:pt idx="1">
                  <c:v>Professional development</c:v>
                </c:pt>
                <c:pt idx="2">
                  <c:v>Giving back to your community</c:v>
                </c:pt>
                <c:pt idx="3">
                  <c:v>Building your business</c:v>
                </c:pt>
                <c:pt idx="4">
                  <c:v>Staying healthy or physically fit</c:v>
                </c:pt>
                <c:pt idx="5">
                  <c:v>Spending time with your friends &amp; family</c:v>
                </c:pt>
                <c:pt idx="6">
                  <c:v>Maintaining a work-life balance</c:v>
                </c:pt>
              </c:strCache>
            </c:strRef>
          </c:cat>
          <c:val>
            <c:numRef>
              <c:f>Sheet1!$B$2:$B$8</c:f>
              <c:numCache>
                <c:formatCode>0%</c:formatCode>
                <c:ptCount val="7"/>
                <c:pt idx="0">
                  <c:v>0.05</c:v>
                </c:pt>
                <c:pt idx="1">
                  <c:v>0.06</c:v>
                </c:pt>
                <c:pt idx="2">
                  <c:v>0.06</c:v>
                </c:pt>
                <c:pt idx="3">
                  <c:v>0.14000000000000001</c:v>
                </c:pt>
                <c:pt idx="4">
                  <c:v>0.21</c:v>
                </c:pt>
                <c:pt idx="5">
                  <c:v>0.23</c:v>
                </c:pt>
                <c:pt idx="6">
                  <c:v>0.25</c:v>
                </c:pt>
              </c:numCache>
            </c:numRef>
          </c:val>
        </c:ser>
        <c:dLbls>
          <c:showLegendKey val="0"/>
          <c:showVal val="1"/>
          <c:showCatName val="0"/>
          <c:showSerName val="0"/>
          <c:showPercent val="0"/>
          <c:showBubbleSize val="0"/>
        </c:dLbls>
        <c:gapWidth val="50"/>
        <c:axId val="367701144"/>
        <c:axId val="367701536"/>
      </c:barChart>
      <c:catAx>
        <c:axId val="367701144"/>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67701536"/>
        <c:crosses val="autoZero"/>
        <c:auto val="1"/>
        <c:lblAlgn val="ctr"/>
        <c:lblOffset val="100"/>
        <c:noMultiLvlLbl val="0"/>
      </c:catAx>
      <c:valAx>
        <c:axId val="367701536"/>
        <c:scaling>
          <c:orientation val="minMax"/>
        </c:scaling>
        <c:delete val="1"/>
        <c:axPos val="b"/>
        <c:numFmt formatCode="0%" sourceLinked="1"/>
        <c:majorTickMark val="out"/>
        <c:minorTickMark val="none"/>
        <c:tickLblPos val="none"/>
        <c:crossAx val="367701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5.2928500123382079E-2"/>
                  <c:y val="0"/>
                </c:manualLayout>
              </c:layout>
              <c:tx>
                <c:rich>
                  <a:bodyPr/>
                  <a:lstStyle/>
                  <a:p>
                    <a:r>
                      <a:rPr lang="en-US" dirty="0" smtClean="0"/>
                      <a:t>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339300536150995E-2"/>
                  <c:y val="-9.1297703154814376E-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Maintaining a work-life balance</c:v>
                </c:pt>
                <c:pt idx="1">
                  <c:v>Spending time with your friends &amp; family</c:v>
                </c:pt>
                <c:pt idx="2">
                  <c:v>Building your business</c:v>
                </c:pt>
                <c:pt idx="3">
                  <c:v>Staying healthy or physically fit</c:v>
                </c:pt>
                <c:pt idx="4">
                  <c:v>Spending time with employees/staff</c:v>
                </c:pt>
                <c:pt idx="5">
                  <c:v>Professional development</c:v>
                </c:pt>
                <c:pt idx="6">
                  <c:v>Giving back to your community</c:v>
                </c:pt>
              </c:strCache>
            </c:strRef>
          </c:cat>
          <c:val>
            <c:numRef>
              <c:f>Sheet1!$B$2:$B$8</c:f>
              <c:numCache>
                <c:formatCode>0%</c:formatCode>
                <c:ptCount val="7"/>
                <c:pt idx="0">
                  <c:v>7.0000000000000007E-2</c:v>
                </c:pt>
                <c:pt idx="1">
                  <c:v>7.0000000000000007E-2</c:v>
                </c:pt>
                <c:pt idx="2">
                  <c:v>0.08</c:v>
                </c:pt>
                <c:pt idx="3">
                  <c:v>0.09</c:v>
                </c:pt>
                <c:pt idx="4">
                  <c:v>0.15</c:v>
                </c:pt>
                <c:pt idx="5">
                  <c:v>0.26</c:v>
                </c:pt>
                <c:pt idx="6">
                  <c:v>0.27</c:v>
                </c:pt>
              </c:numCache>
            </c:numRef>
          </c:val>
        </c:ser>
        <c:dLbls>
          <c:showLegendKey val="0"/>
          <c:showVal val="1"/>
          <c:showCatName val="0"/>
          <c:showSerName val="0"/>
          <c:showPercent val="0"/>
          <c:showBubbleSize val="0"/>
        </c:dLbls>
        <c:gapWidth val="50"/>
        <c:axId val="367702320"/>
        <c:axId val="365863800"/>
      </c:barChart>
      <c:catAx>
        <c:axId val="367702320"/>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65863800"/>
        <c:crosses val="autoZero"/>
        <c:auto val="1"/>
        <c:lblAlgn val="ctr"/>
        <c:lblOffset val="100"/>
        <c:noMultiLvlLbl val="0"/>
      </c:catAx>
      <c:valAx>
        <c:axId val="365863800"/>
        <c:scaling>
          <c:orientation val="minMax"/>
        </c:scaling>
        <c:delete val="1"/>
        <c:axPos val="b"/>
        <c:numFmt formatCode="0%" sourceLinked="1"/>
        <c:majorTickMark val="out"/>
        <c:minorTickMark val="none"/>
        <c:tickLblPos val="none"/>
        <c:crossAx val="367702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452120374809037"/>
          <c:y val="4.9568572133807332E-2"/>
          <c:w val="0.6554787962519096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1.04065021311624E-2"/>
                  <c:y val="-1.039452911028736E-16"/>
                </c:manualLayout>
              </c:layout>
              <c:tx>
                <c:rich>
                  <a:bodyPr/>
                  <a:lstStyle/>
                  <a:p>
                    <a:r>
                      <a:rPr lang="en-US" dirty="0" smtClean="0"/>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2852791486667106E-2"/>
                  <c:y val="-1.039452911028736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1 - Not important</c:v>
                </c:pt>
                <c:pt idx="1">
                  <c:v>2</c:v>
                </c:pt>
                <c:pt idx="2">
                  <c:v>3</c:v>
                </c:pt>
                <c:pt idx="3">
                  <c:v>4</c:v>
                </c:pt>
                <c:pt idx="4">
                  <c:v>5 - Extremely important</c:v>
                </c:pt>
              </c:strCache>
            </c:strRef>
          </c:cat>
          <c:val>
            <c:numRef>
              <c:f>Sheet1!$B$2:$B$6</c:f>
              <c:numCache>
                <c:formatCode>0%</c:formatCode>
                <c:ptCount val="5"/>
                <c:pt idx="0">
                  <c:v>0.02</c:v>
                </c:pt>
                <c:pt idx="1">
                  <c:v>0.04</c:v>
                </c:pt>
                <c:pt idx="2">
                  <c:v>0.16</c:v>
                </c:pt>
                <c:pt idx="3">
                  <c:v>0.4</c:v>
                </c:pt>
                <c:pt idx="4">
                  <c:v>0.38</c:v>
                </c:pt>
              </c:numCache>
            </c:numRef>
          </c:val>
        </c:ser>
        <c:dLbls>
          <c:showLegendKey val="0"/>
          <c:showVal val="1"/>
          <c:showCatName val="0"/>
          <c:showSerName val="0"/>
          <c:showPercent val="0"/>
          <c:showBubbleSize val="0"/>
        </c:dLbls>
        <c:gapWidth val="50"/>
        <c:axId val="320811144"/>
        <c:axId val="320811536"/>
      </c:barChart>
      <c:catAx>
        <c:axId val="320811144"/>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20811536"/>
        <c:crosses val="autoZero"/>
        <c:auto val="1"/>
        <c:lblAlgn val="ctr"/>
        <c:lblOffset val="100"/>
        <c:noMultiLvlLbl val="0"/>
      </c:catAx>
      <c:valAx>
        <c:axId val="320811536"/>
        <c:scaling>
          <c:orientation val="minMax"/>
        </c:scaling>
        <c:delete val="1"/>
        <c:axPos val="b"/>
        <c:numFmt formatCode="0%" sourceLinked="1"/>
        <c:majorTickMark val="out"/>
        <c:minorTickMark val="none"/>
        <c:tickLblPos val="none"/>
        <c:crossAx val="320811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22467555953769833"/>
          <c:y val="0.15237761833045629"/>
          <c:w val="0.60125657177781844"/>
          <c:h val="0.77163842537099803"/>
        </c:manualLayout>
      </c:layout>
      <c:barChart>
        <c:barDir val="bar"/>
        <c:grouping val="stacked"/>
        <c:varyColors val="0"/>
        <c:ser>
          <c:idx val="0"/>
          <c:order val="0"/>
          <c:tx>
            <c:strRef>
              <c:f>Sheet1!$B$1</c:f>
              <c:strCache>
                <c:ptCount val="1"/>
                <c:pt idx="0">
                  <c:v>% Very happy</c:v>
                </c:pt>
              </c:strCache>
            </c:strRef>
          </c:tx>
          <c:invertIfNegative val="0"/>
          <c:dLbls>
            <c:spPr>
              <a:noFill/>
              <a:ln>
                <a:noFill/>
              </a:ln>
              <a:effectLst/>
            </c:spPr>
            <c:txPr>
              <a:bodyPr/>
              <a:lstStyle/>
              <a:p>
                <a:pPr>
                  <a:defRPr lang="en-CA"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SMEs</c:v>
                </c:pt>
                <c:pt idx="1">
                  <c:v>Albertans</c:v>
                </c:pt>
              </c:strCache>
            </c:strRef>
          </c:cat>
          <c:val>
            <c:numRef>
              <c:f>Sheet1!$B$2:$B$3</c:f>
              <c:numCache>
                <c:formatCode>0%</c:formatCode>
                <c:ptCount val="2"/>
                <c:pt idx="0">
                  <c:v>0.22</c:v>
                </c:pt>
                <c:pt idx="1">
                  <c:v>0.13</c:v>
                </c:pt>
              </c:numCache>
            </c:numRef>
          </c:val>
        </c:ser>
        <c:dLbls>
          <c:showLegendKey val="0"/>
          <c:showVal val="0"/>
          <c:showCatName val="0"/>
          <c:showSerName val="0"/>
          <c:showPercent val="0"/>
          <c:showBubbleSize val="0"/>
        </c:dLbls>
        <c:gapWidth val="100"/>
        <c:overlap val="100"/>
        <c:axId val="320812712"/>
        <c:axId val="320812320"/>
      </c:barChart>
      <c:valAx>
        <c:axId val="320812320"/>
        <c:scaling>
          <c:orientation val="minMax"/>
          <c:max val="0.30000000000000004"/>
        </c:scaling>
        <c:delete val="0"/>
        <c:axPos val="b"/>
        <c:numFmt formatCode="0%" sourceLinked="1"/>
        <c:majorTickMark val="out"/>
        <c:minorTickMark val="none"/>
        <c:tickLblPos val="nextTo"/>
        <c:crossAx val="320812712"/>
        <c:crosses val="autoZero"/>
        <c:crossBetween val="between"/>
      </c:valAx>
      <c:catAx>
        <c:axId val="320812712"/>
        <c:scaling>
          <c:orientation val="minMax"/>
        </c:scaling>
        <c:delete val="0"/>
        <c:axPos val="l"/>
        <c:numFmt formatCode="General" sourceLinked="1"/>
        <c:majorTickMark val="out"/>
        <c:minorTickMark val="none"/>
        <c:tickLblPos val="nextTo"/>
        <c:crossAx val="320812320"/>
        <c:crosses val="autoZero"/>
        <c:auto val="1"/>
        <c:lblAlgn val="ctr"/>
        <c:lblOffset val="100"/>
        <c:noMultiLvlLbl val="0"/>
      </c:catAx>
    </c:plotArea>
    <c:legend>
      <c:legendPos val="b"/>
      <c:layout>
        <c:manualLayout>
          <c:xMode val="edge"/>
          <c:yMode val="edge"/>
          <c:x val="0"/>
          <c:y val="1.6379618360735104E-2"/>
          <c:w val="0.68433145375845672"/>
          <c:h val="7.372659967571861E-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29683856678657"/>
          <c:y val="0.16177415057017655"/>
          <c:w val="0.64703161433213441"/>
          <c:h val="0.8324208044906144"/>
        </c:manualLayout>
      </c:layout>
      <c:barChart>
        <c:barDir val="bar"/>
        <c:grouping val="stacked"/>
        <c:varyColors val="0"/>
        <c:ser>
          <c:idx val="0"/>
          <c:order val="0"/>
          <c:tx>
            <c:strRef>
              <c:f>Sheet1!$B$1</c:f>
              <c:strCache>
                <c:ptCount val="1"/>
                <c:pt idx="0">
                  <c:v>Very important</c:v>
                </c:pt>
              </c:strCache>
            </c:strRef>
          </c:tx>
          <c:invertIfNegative val="0"/>
          <c:dLbls>
            <c:dLbl>
              <c:idx val="0"/>
              <c:layout>
                <c:manualLayout>
                  <c:x val="1.0775122417630975E-2"/>
                  <c:y val="0"/>
                </c:manualLayout>
              </c:layout>
              <c:tx>
                <c:rich>
                  <a:bodyPr/>
                  <a:lstStyle/>
                  <a:p>
                    <a:r>
                      <a:rPr lang="en-US" dirty="0" smtClean="0"/>
                      <a:t>54%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412830607712498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57218709079597E-2"/>
                  <c:y val="4.940298246194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8.7883382802456944E-3"/>
                  <c:y val="7.410447369291139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6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Employ within Local Community</c:v>
                </c:pt>
                <c:pt idx="1">
                  <c:v>Support Local Events/Charities</c:v>
                </c:pt>
                <c:pt idx="2">
                  <c:v>Use Local Suppliers</c:v>
                </c:pt>
                <c:pt idx="3">
                  <c:v>Be Environmentally Friendly</c:v>
                </c:pt>
              </c:strCache>
            </c:strRef>
          </c:cat>
          <c:val>
            <c:numRef>
              <c:f>Sheet1!$B$2:$B$5</c:f>
              <c:numCache>
                <c:formatCode>0%</c:formatCode>
                <c:ptCount val="4"/>
                <c:pt idx="0">
                  <c:v>0.54</c:v>
                </c:pt>
                <c:pt idx="1">
                  <c:v>0.36</c:v>
                </c:pt>
                <c:pt idx="2">
                  <c:v>0.5</c:v>
                </c:pt>
                <c:pt idx="3">
                  <c:v>0.51</c:v>
                </c:pt>
              </c:numCache>
            </c:numRef>
          </c:val>
        </c:ser>
        <c:ser>
          <c:idx val="1"/>
          <c:order val="1"/>
          <c:tx>
            <c:strRef>
              <c:f>Sheet1!$C$1</c:f>
              <c:strCache>
                <c:ptCount val="1"/>
                <c:pt idx="0">
                  <c:v>Somewhat important</c:v>
                </c:pt>
              </c:strCache>
            </c:strRef>
          </c:tx>
          <c:invertIfNegative val="0"/>
          <c:dLbls>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Employ within Local Community</c:v>
                </c:pt>
                <c:pt idx="1">
                  <c:v>Support Local Events/Charities</c:v>
                </c:pt>
                <c:pt idx="2">
                  <c:v>Use Local Suppliers</c:v>
                </c:pt>
                <c:pt idx="3">
                  <c:v>Be Environmentally Friendly</c:v>
                </c:pt>
              </c:strCache>
            </c:strRef>
          </c:cat>
          <c:val>
            <c:numRef>
              <c:f>Sheet1!$C$2:$C$5</c:f>
              <c:numCache>
                <c:formatCode>0%</c:formatCode>
                <c:ptCount val="4"/>
                <c:pt idx="0">
                  <c:v>0.28000000000000003</c:v>
                </c:pt>
                <c:pt idx="1">
                  <c:v>0.47</c:v>
                </c:pt>
                <c:pt idx="2">
                  <c:v>0.36</c:v>
                </c:pt>
                <c:pt idx="3">
                  <c:v>0.4</c:v>
                </c:pt>
              </c:numCache>
            </c:numRef>
          </c:val>
        </c:ser>
        <c:dLbls>
          <c:showLegendKey val="0"/>
          <c:showVal val="1"/>
          <c:showCatName val="0"/>
          <c:showSerName val="0"/>
          <c:showPercent val="0"/>
          <c:showBubbleSize val="0"/>
        </c:dLbls>
        <c:gapWidth val="50"/>
        <c:overlap val="100"/>
        <c:axId val="320814280"/>
        <c:axId val="321496512"/>
      </c:barChart>
      <c:catAx>
        <c:axId val="320814280"/>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21496512"/>
        <c:crosses val="autoZero"/>
        <c:auto val="1"/>
        <c:lblAlgn val="ctr"/>
        <c:lblOffset val="100"/>
        <c:noMultiLvlLbl val="0"/>
      </c:catAx>
      <c:valAx>
        <c:axId val="321496512"/>
        <c:scaling>
          <c:orientation val="minMax"/>
        </c:scaling>
        <c:delete val="1"/>
        <c:axPos val="b"/>
        <c:numFmt formatCode="0%" sourceLinked="1"/>
        <c:majorTickMark val="out"/>
        <c:minorTickMark val="none"/>
        <c:tickLblPos val="none"/>
        <c:crossAx val="320814280"/>
        <c:crosses val="autoZero"/>
        <c:crossBetween val="between"/>
      </c:valAx>
    </c:plotArea>
    <c:legend>
      <c:legendPos val="t"/>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
          <c:y val="4.3144073137324025E-2"/>
          <c:w val="1"/>
          <c:h val="0.1074137538681173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8781610104959716"/>
          <c:y val="0.1260585531091217"/>
          <c:w val="0.5121838989504035"/>
          <c:h val="0.87386195617234164"/>
        </c:manualLayout>
      </c:layout>
      <c:barChart>
        <c:barDir val="bar"/>
        <c:grouping val="stacked"/>
        <c:varyColors val="0"/>
        <c:ser>
          <c:idx val="0"/>
          <c:order val="0"/>
          <c:tx>
            <c:strRef>
              <c:f>Sheet1!$B$1</c:f>
              <c:strCache>
                <c:ptCount val="1"/>
                <c:pt idx="0">
                  <c:v>Most Important</c:v>
                </c:pt>
              </c:strCache>
            </c:strRef>
          </c:tx>
          <c:invertIfNegative val="0"/>
          <c:dLbls>
            <c:dLbl>
              <c:idx val="0"/>
              <c:layout>
                <c:manualLayout>
                  <c:x val="4.3693076436392714E-3"/>
                  <c:y val="-8.788969916611542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9128717624261834E-3"/>
                  <c:y val="1.967278980570808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564358812130921E-3"/>
                  <c:y val="2.58431427052237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Spending time with employees/staff</c:v>
                </c:pt>
                <c:pt idx="1">
                  <c:v>Professional development</c:v>
                </c:pt>
                <c:pt idx="2">
                  <c:v>Giving back to your community</c:v>
                </c:pt>
                <c:pt idx="3">
                  <c:v>Building your business</c:v>
                </c:pt>
                <c:pt idx="4">
                  <c:v>Staying healthy or physical fit</c:v>
                </c:pt>
                <c:pt idx="5">
                  <c:v>Spending time with friends &amp; family</c:v>
                </c:pt>
                <c:pt idx="6">
                  <c:v>Maintaining a work-life balance</c:v>
                </c:pt>
              </c:strCache>
            </c:strRef>
          </c:cat>
          <c:val>
            <c:numRef>
              <c:f>Sheet1!$B$2:$B$8</c:f>
              <c:numCache>
                <c:formatCode>0%</c:formatCode>
                <c:ptCount val="7"/>
                <c:pt idx="0">
                  <c:v>0.05</c:v>
                </c:pt>
                <c:pt idx="1">
                  <c:v>0.06</c:v>
                </c:pt>
                <c:pt idx="2">
                  <c:v>0.06</c:v>
                </c:pt>
                <c:pt idx="3">
                  <c:v>0.14000000000000001</c:v>
                </c:pt>
                <c:pt idx="4">
                  <c:v>0.21</c:v>
                </c:pt>
                <c:pt idx="5">
                  <c:v>0.23</c:v>
                </c:pt>
                <c:pt idx="6">
                  <c:v>0.25</c:v>
                </c:pt>
              </c:numCache>
            </c:numRef>
          </c:val>
        </c:ser>
        <c:dLbls>
          <c:showLegendKey val="0"/>
          <c:showVal val="1"/>
          <c:showCatName val="0"/>
          <c:showSerName val="0"/>
          <c:showPercent val="0"/>
          <c:showBubbleSize val="0"/>
        </c:dLbls>
        <c:gapWidth val="50"/>
        <c:overlap val="100"/>
        <c:axId val="321497296"/>
        <c:axId val="321497688"/>
      </c:barChart>
      <c:catAx>
        <c:axId val="321497296"/>
        <c:scaling>
          <c:orientation val="minMax"/>
        </c:scaling>
        <c:delete val="0"/>
        <c:axPos val="r"/>
        <c:numFmt formatCode="General" sourceLinked="1"/>
        <c:majorTickMark val="out"/>
        <c:minorTickMark val="none"/>
        <c:tickLblPos val="nextTo"/>
        <c:txPr>
          <a:bodyPr anchor="ctr" anchorCtr="1"/>
          <a:lstStyle/>
          <a:p>
            <a:pPr>
              <a:defRPr lang="en-CA" sz="1400" baseline="0">
                <a:latin typeface="Calibri" pitchFamily="34" charset="0"/>
                <a:cs typeface="Calibri" pitchFamily="34" charset="0"/>
              </a:defRPr>
            </a:pPr>
            <a:endParaRPr lang="en-US"/>
          </a:p>
        </c:txPr>
        <c:crossAx val="321497688"/>
        <c:crosses val="autoZero"/>
        <c:auto val="1"/>
        <c:lblAlgn val="ctr"/>
        <c:lblOffset val="200"/>
        <c:noMultiLvlLbl val="0"/>
      </c:catAx>
      <c:valAx>
        <c:axId val="321497688"/>
        <c:scaling>
          <c:orientation val="maxMin"/>
        </c:scaling>
        <c:delete val="1"/>
        <c:axPos val="b"/>
        <c:numFmt formatCode="0%" sourceLinked="1"/>
        <c:majorTickMark val="out"/>
        <c:minorTickMark val="none"/>
        <c:tickLblPos val="none"/>
        <c:crossAx val="321497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0.55206</cdr:x>
      <cdr:y>0.54171</cdr:y>
    </cdr:from>
    <cdr:to>
      <cdr:x>0.57509</cdr:x>
      <cdr:y>0.58619</cdr:y>
    </cdr:to>
    <cdr:sp macro="" textlink="">
      <cdr:nvSpPr>
        <cdr:cNvPr id="2" name="Down Arrow 1"/>
        <cdr:cNvSpPr/>
      </cdr:nvSpPr>
      <cdr:spPr>
        <a:xfrm xmlns:a="http://schemas.openxmlformats.org/drawingml/2006/main" rot="10800000">
          <a:off x="4566525" y="2474646"/>
          <a:ext cx="190500" cy="203200"/>
        </a:xfrm>
        <a:prstGeom xmlns:a="http://schemas.openxmlformats.org/drawingml/2006/main" prst="down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xmlns:a="http://schemas.openxmlformats.org/drawingml/2006/main">
          <a:pPr algn="ctr"/>
          <a:endParaRPr lang="en-CA"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F142D07C-63AB-DA4F-BE87-5396803E6A92}" type="datetimeFigureOut">
              <a:rPr lang="en-US"/>
              <a:pPr>
                <a:defRPr/>
              </a:pPr>
              <a:t>10/2/2015</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F4BD0E4D-1A03-3040-910A-5ABFB31EE80F}" type="slidenum">
              <a:rPr lang="en-US"/>
              <a:pPr>
                <a:defRPr/>
              </a:pPr>
              <a:t>‹#›</a:t>
            </a:fld>
            <a:endParaRPr lang="en-US"/>
          </a:p>
        </p:txBody>
      </p:sp>
    </p:spTree>
    <p:extLst>
      <p:ext uri="{BB962C8B-B14F-4D97-AF65-F5344CB8AC3E}">
        <p14:creationId xmlns:p14="http://schemas.microsoft.com/office/powerpoint/2010/main" val="188531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D82CC64D-E4C3-E741-A0D1-44815D54A5EE}" type="datetimeFigureOut">
              <a:rPr lang="en-US" smtClean="0"/>
              <a:pPr/>
              <a:t>10/2/2015</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1C059A01-957A-E348-AB86-E863EAD7842D}" type="slidenum">
              <a:rPr lang="en-US" smtClean="0"/>
              <a:pPr/>
              <a:t>‹#›</a:t>
            </a:fld>
            <a:endParaRPr lang="en-US"/>
          </a:p>
        </p:txBody>
      </p:sp>
    </p:spTree>
    <p:extLst>
      <p:ext uri="{BB962C8B-B14F-4D97-AF65-F5344CB8AC3E}">
        <p14:creationId xmlns:p14="http://schemas.microsoft.com/office/powerpoint/2010/main" val="590240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Results from </a:t>
            </a:r>
            <a:r>
              <a:rPr lang="en-CA" smtClean="0"/>
              <a:t>our eleventh quarterly </a:t>
            </a:r>
            <a:r>
              <a:rPr lang="en-CA" dirty="0" smtClean="0"/>
              <a:t>survey with small and mid size businesses in Alberta.</a:t>
            </a:r>
          </a:p>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a:t>
            </a:fld>
            <a:endParaRPr lang="en-US" dirty="0"/>
          </a:p>
        </p:txBody>
      </p:sp>
    </p:spTree>
    <p:extLst>
      <p:ext uri="{BB962C8B-B14F-4D97-AF65-F5344CB8AC3E}">
        <p14:creationId xmlns:p14="http://schemas.microsoft.com/office/powerpoint/2010/main" val="10379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baseline="0" dirty="0" smtClean="0">
                <a:solidFill>
                  <a:schemeClr val="tx1"/>
                </a:solidFill>
                <a:latin typeface="+mn-lt"/>
                <a:ea typeface="+mn-ea"/>
                <a:cs typeface="+mn-cs"/>
              </a:rPr>
              <a:t>Consistent with the overall indexes, more Energy industry SMEs are pessimistic than optimistic about the future of both their business and the Alberta economy. This economic pessimism is not surprising, given the volatility in the price of oil, continued layoffs in the energy industry, economic uncertainty surrounding the Greek referendum, and the slowed economic growth in China. Compounding this, the upcoming royalty review process and continued transportation challenges have many Energy industry SMEs seeing a long road to recovery.</a:t>
            </a:r>
          </a:p>
          <a:p>
            <a:pPr lvl="0"/>
            <a:endParaRPr lang="en-CA" sz="1200" kern="1200" baseline="0" dirty="0" smtClean="0">
              <a:solidFill>
                <a:schemeClr val="tx1"/>
              </a:solidFill>
              <a:latin typeface="+mn-lt"/>
              <a:ea typeface="+mn-ea"/>
              <a:cs typeface="+mn-cs"/>
            </a:endParaRPr>
          </a:p>
          <a:p>
            <a:pPr lvl="0"/>
            <a:r>
              <a:rPr lang="en-CA" sz="1200" kern="1200" baseline="0" dirty="0" smtClean="0">
                <a:solidFill>
                  <a:schemeClr val="tx1"/>
                </a:solidFill>
                <a:latin typeface="+mn-lt"/>
                <a:ea typeface="+mn-ea"/>
                <a:cs typeface="+mn-cs"/>
              </a:rPr>
              <a:t>Todd Hirsch, The Owl, Sept 1, 2015:</a:t>
            </a:r>
          </a:p>
          <a:p>
            <a:pPr lvl="0"/>
            <a:r>
              <a:rPr lang="en-CA" sz="1200" kern="1200" dirty="0" smtClean="0">
                <a:solidFill>
                  <a:schemeClr val="tx1"/>
                </a:solidFill>
                <a:effectLst/>
                <a:latin typeface="+mn-lt"/>
                <a:ea typeface="+mn-ea"/>
                <a:cs typeface="+mn-cs"/>
              </a:rPr>
              <a:t>“The mining, quarrying and oil and gas extraction sector (-4.5 per cent) posted a notable decrease, down for a second consecutive quarter. The decrease was mostly a result of the decline in the non-conventional oil extraction industry (-5.7 per cent), which experienced maintenance shutdowns and production difficulties in the second quarter. Support activities for mining, oil and gas extraction (-18 per cent) declined for the second consecutive quarter,” according to Statistics Canada’s press release this morning.</a:t>
            </a:r>
            <a:endParaRPr lang="en-CA" sz="1200"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85826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strike="noStrike" kern="1200" baseline="0" dirty="0" smtClean="0">
                <a:solidFill>
                  <a:schemeClr val="tx1"/>
                </a:solidFill>
                <a:latin typeface="+mn-lt"/>
                <a:ea typeface="+mn-ea"/>
                <a:cs typeface="+mn-cs"/>
              </a:rPr>
              <a:t>Retail industry SMEs are more optimistic about the future of their own businesses, and more pessimistic about the future of the economy in general than SMEs in other industries. Although Retail sales are slowing, the industry is coming off of a record year, which has likely helped insulate against the economic pessimism seen in other industries.</a:t>
            </a:r>
          </a:p>
        </p:txBody>
      </p:sp>
    </p:spTree>
    <p:extLst>
      <p:ext uri="{BB962C8B-B14F-4D97-AF65-F5344CB8AC3E}">
        <p14:creationId xmlns:p14="http://schemas.microsoft.com/office/powerpoint/2010/main" val="228396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strike="noStrike" kern="1200" baseline="0" dirty="0" smtClean="0">
                <a:solidFill>
                  <a:schemeClr val="tx1"/>
                </a:solidFill>
                <a:latin typeface="+mn-lt"/>
                <a:ea typeface="+mn-ea"/>
                <a:cs typeface="+mn-cs"/>
              </a:rPr>
              <a:t>Although Construction SMEs are pessimistic about the future of the Alberta economy, they are split on the future of their own business. The same number of Construction SMEs believe that their business’ future will be better as believe it will be worse. Business optimism may very well depend on the specific type of construction that the SME is involved in, given that commercial permits are beginning to show weakness whereas housing starts have held relatively strong.</a:t>
            </a:r>
          </a:p>
        </p:txBody>
      </p:sp>
    </p:spTree>
    <p:extLst>
      <p:ext uri="{BB962C8B-B14F-4D97-AF65-F5344CB8AC3E}">
        <p14:creationId xmlns:p14="http://schemas.microsoft.com/office/powerpoint/2010/main" val="249245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13</a:t>
            </a:fld>
            <a:endParaRPr lang="en-US"/>
          </a:p>
        </p:txBody>
      </p:sp>
    </p:spTree>
    <p:extLst>
      <p:ext uri="{BB962C8B-B14F-4D97-AF65-F5344CB8AC3E}">
        <p14:creationId xmlns:p14="http://schemas.microsoft.com/office/powerpoint/2010/main" val="305801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Q2.1:</a:t>
            </a:r>
            <a:r>
              <a:rPr lang="en-CA" sz="1200" kern="1200" baseline="0" dirty="0" smtClean="0">
                <a:solidFill>
                  <a:schemeClr val="tx1"/>
                </a:solidFill>
                <a:latin typeface="+mn-lt"/>
                <a:ea typeface="+mn-ea"/>
                <a:cs typeface="+mn-cs"/>
              </a:rPr>
              <a:t> My first set of questions have to do with your happiness.  Taken all together, how would you say things are these days?  Would you say that you are:</a:t>
            </a:r>
            <a:br>
              <a:rPr lang="en-CA" sz="1200" kern="1200" baseline="0" dirty="0" smtClean="0">
                <a:solidFill>
                  <a:schemeClr val="tx1"/>
                </a:solidFill>
                <a:latin typeface="+mn-lt"/>
                <a:ea typeface="+mn-ea"/>
                <a:cs typeface="+mn-cs"/>
              </a:rPr>
            </a:br>
            <a:r>
              <a:rPr lang="en-CA" sz="1200" kern="1200" baseline="0" dirty="0" smtClean="0">
                <a:solidFill>
                  <a:schemeClr val="tx1"/>
                </a:solidFill>
                <a:latin typeface="+mn-lt"/>
                <a:ea typeface="+mn-ea"/>
                <a:cs typeface="+mn-cs"/>
              </a:rPr>
              <a:t>Very Happy, Pretty Happy, Not too Happy</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Q2.3: On a scale of 1 – 5 with 1 being Not Important, and 5 being Extremely Important, please rate how your business’ success is to your overall happiness.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14</a:t>
            </a:fld>
            <a:endParaRPr lang="en-US"/>
          </a:p>
        </p:txBody>
      </p:sp>
    </p:spTree>
    <p:extLst>
      <p:ext uri="{BB962C8B-B14F-4D97-AF65-F5344CB8AC3E}">
        <p14:creationId xmlns:p14="http://schemas.microsoft.com/office/powerpoint/2010/main" val="221226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Q2.1:</a:t>
            </a:r>
            <a:r>
              <a:rPr lang="en-CA" sz="1200" kern="1200" baseline="0" dirty="0" smtClean="0">
                <a:solidFill>
                  <a:schemeClr val="tx1"/>
                </a:solidFill>
                <a:latin typeface="+mn-lt"/>
                <a:ea typeface="+mn-ea"/>
                <a:cs typeface="+mn-cs"/>
              </a:rPr>
              <a:t> My first set of questions have to do with your happiness.  Taken all together, how would you say things are these days?  Would you say that you are:</a:t>
            </a:r>
            <a:br>
              <a:rPr lang="en-CA" sz="1200" kern="1200" baseline="0" dirty="0" smtClean="0">
                <a:solidFill>
                  <a:schemeClr val="tx1"/>
                </a:solidFill>
                <a:latin typeface="+mn-lt"/>
                <a:ea typeface="+mn-ea"/>
                <a:cs typeface="+mn-cs"/>
              </a:rPr>
            </a:br>
            <a:r>
              <a:rPr lang="en-CA" sz="1200" kern="1200" baseline="0" dirty="0" smtClean="0">
                <a:solidFill>
                  <a:schemeClr val="tx1"/>
                </a:solidFill>
                <a:latin typeface="+mn-lt"/>
                <a:ea typeface="+mn-ea"/>
                <a:cs typeface="+mn-cs"/>
              </a:rPr>
              <a:t>Very Happy, Pretty Happy, Not too Happy</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Q2.3: On a scale of 1 – 5 with 1 being Not Important, and 5 being Extremely Important, please rate how your business’ success is to your overall happiness.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15</a:t>
            </a:fld>
            <a:endParaRPr lang="en-US"/>
          </a:p>
        </p:txBody>
      </p:sp>
    </p:spTree>
    <p:extLst>
      <p:ext uri="{BB962C8B-B14F-4D97-AF65-F5344CB8AC3E}">
        <p14:creationId xmlns:p14="http://schemas.microsoft.com/office/powerpoint/2010/main" val="221226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16</a:t>
            </a:fld>
            <a:endParaRPr lang="en-US"/>
          </a:p>
        </p:txBody>
      </p:sp>
    </p:spTree>
    <p:extLst>
      <p:ext uri="{BB962C8B-B14F-4D97-AF65-F5344CB8AC3E}">
        <p14:creationId xmlns:p14="http://schemas.microsoft.com/office/powerpoint/2010/main" val="412295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17</a:t>
            </a:fld>
            <a:endParaRPr lang="en-US"/>
          </a:p>
        </p:txBody>
      </p:sp>
    </p:spTree>
    <p:extLst>
      <p:ext uri="{BB962C8B-B14F-4D97-AF65-F5344CB8AC3E}">
        <p14:creationId xmlns:p14="http://schemas.microsoft.com/office/powerpoint/2010/main" val="166127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18</a:t>
            </a:fld>
            <a:endParaRPr lang="en-US"/>
          </a:p>
        </p:txBody>
      </p:sp>
    </p:spTree>
    <p:extLst>
      <p:ext uri="{BB962C8B-B14F-4D97-AF65-F5344CB8AC3E}">
        <p14:creationId xmlns:p14="http://schemas.microsoft.com/office/powerpoint/2010/main" val="8389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19</a:t>
            </a:fld>
            <a:endParaRPr lang="en-US"/>
          </a:p>
        </p:txBody>
      </p:sp>
    </p:spTree>
    <p:extLst>
      <p:ext uri="{BB962C8B-B14F-4D97-AF65-F5344CB8AC3E}">
        <p14:creationId xmlns:p14="http://schemas.microsoft.com/office/powerpoint/2010/main" val="276624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a:t>
            </a:fld>
            <a:endParaRPr lang="en-US" dirty="0"/>
          </a:p>
        </p:txBody>
      </p:sp>
    </p:spTree>
    <p:extLst>
      <p:ext uri="{BB962C8B-B14F-4D97-AF65-F5344CB8AC3E}">
        <p14:creationId xmlns:p14="http://schemas.microsoft.com/office/powerpoint/2010/main" val="368367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20</a:t>
            </a:fld>
            <a:endParaRPr lang="en-US"/>
          </a:p>
        </p:txBody>
      </p:sp>
    </p:spTree>
    <p:extLst>
      <p:ext uri="{BB962C8B-B14F-4D97-AF65-F5344CB8AC3E}">
        <p14:creationId xmlns:p14="http://schemas.microsoft.com/office/powerpoint/2010/main" val="1966405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21</a:t>
            </a:fld>
            <a:endParaRPr lang="en-US"/>
          </a:p>
        </p:txBody>
      </p:sp>
    </p:spTree>
    <p:extLst>
      <p:ext uri="{BB962C8B-B14F-4D97-AF65-F5344CB8AC3E}">
        <p14:creationId xmlns:p14="http://schemas.microsoft.com/office/powerpoint/2010/main" val="1294519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22</a:t>
            </a:fld>
            <a:endParaRPr lang="en-US"/>
          </a:p>
        </p:txBody>
      </p:sp>
    </p:spTree>
    <p:extLst>
      <p:ext uri="{BB962C8B-B14F-4D97-AF65-F5344CB8AC3E}">
        <p14:creationId xmlns:p14="http://schemas.microsoft.com/office/powerpoint/2010/main" val="2050391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23</a:t>
            </a:fld>
            <a:endParaRPr lang="en-US"/>
          </a:p>
        </p:txBody>
      </p:sp>
    </p:spTree>
    <p:extLst>
      <p:ext uri="{BB962C8B-B14F-4D97-AF65-F5344CB8AC3E}">
        <p14:creationId xmlns:p14="http://schemas.microsoft.com/office/powerpoint/2010/main" val="277037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24</a:t>
            </a:fld>
            <a:endParaRPr lang="en-US"/>
          </a:p>
        </p:txBody>
      </p:sp>
    </p:spTree>
    <p:extLst>
      <p:ext uri="{BB962C8B-B14F-4D97-AF65-F5344CB8AC3E}">
        <p14:creationId xmlns:p14="http://schemas.microsoft.com/office/powerpoint/2010/main" val="602221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25</a:t>
            </a:fld>
            <a:endParaRPr lang="en-US"/>
          </a:p>
        </p:txBody>
      </p:sp>
    </p:spTree>
    <p:extLst>
      <p:ext uri="{BB962C8B-B14F-4D97-AF65-F5344CB8AC3E}">
        <p14:creationId xmlns:p14="http://schemas.microsoft.com/office/powerpoint/2010/main" val="74415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26</a:t>
            </a:fld>
            <a:endParaRPr lang="en-US"/>
          </a:p>
        </p:txBody>
      </p:sp>
    </p:spTree>
    <p:extLst>
      <p:ext uri="{BB962C8B-B14F-4D97-AF65-F5344CB8AC3E}">
        <p14:creationId xmlns:p14="http://schemas.microsoft.com/office/powerpoint/2010/main" val="189666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27</a:t>
            </a:fld>
            <a:endParaRPr lang="en-US"/>
          </a:p>
        </p:txBody>
      </p:sp>
    </p:spTree>
    <p:extLst>
      <p:ext uri="{BB962C8B-B14F-4D97-AF65-F5344CB8AC3E}">
        <p14:creationId xmlns:p14="http://schemas.microsoft.com/office/powerpoint/2010/main" val="163028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28</a:t>
            </a:fld>
            <a:endParaRPr lang="en-US"/>
          </a:p>
        </p:txBody>
      </p:sp>
    </p:spTree>
    <p:extLst>
      <p:ext uri="{BB962C8B-B14F-4D97-AF65-F5344CB8AC3E}">
        <p14:creationId xmlns:p14="http://schemas.microsoft.com/office/powerpoint/2010/main" val="33954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29</a:t>
            </a:fld>
            <a:endParaRPr lang="en-US"/>
          </a:p>
        </p:txBody>
      </p:sp>
    </p:spTree>
    <p:extLst>
      <p:ext uri="{BB962C8B-B14F-4D97-AF65-F5344CB8AC3E}">
        <p14:creationId xmlns:p14="http://schemas.microsoft.com/office/powerpoint/2010/main" val="243121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a:t>
            </a:fld>
            <a:endParaRPr lang="en-US" dirty="0"/>
          </a:p>
        </p:txBody>
      </p:sp>
    </p:spTree>
    <p:extLst>
      <p:ext uri="{BB962C8B-B14F-4D97-AF65-F5344CB8AC3E}">
        <p14:creationId xmlns:p14="http://schemas.microsoft.com/office/powerpoint/2010/main" val="40344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30</a:t>
            </a:fld>
            <a:endParaRPr lang="en-US"/>
          </a:p>
        </p:txBody>
      </p:sp>
    </p:spTree>
    <p:extLst>
      <p:ext uri="{BB962C8B-B14F-4D97-AF65-F5344CB8AC3E}">
        <p14:creationId xmlns:p14="http://schemas.microsoft.com/office/powerpoint/2010/main" val="861457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31</a:t>
            </a:fld>
            <a:endParaRPr lang="en-US"/>
          </a:p>
        </p:txBody>
      </p:sp>
    </p:spTree>
    <p:extLst>
      <p:ext uri="{BB962C8B-B14F-4D97-AF65-F5344CB8AC3E}">
        <p14:creationId xmlns:p14="http://schemas.microsoft.com/office/powerpoint/2010/main" val="3121604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32</a:t>
            </a:fld>
            <a:endParaRPr lang="en-US"/>
          </a:p>
        </p:txBody>
      </p:sp>
    </p:spTree>
    <p:extLst>
      <p:ext uri="{BB962C8B-B14F-4D97-AF65-F5344CB8AC3E}">
        <p14:creationId xmlns:p14="http://schemas.microsoft.com/office/powerpoint/2010/main" val="1165133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33</a:t>
            </a:fld>
            <a:endParaRPr lang="en-US"/>
          </a:p>
        </p:txBody>
      </p:sp>
    </p:spTree>
    <p:extLst>
      <p:ext uri="{BB962C8B-B14F-4D97-AF65-F5344CB8AC3E}">
        <p14:creationId xmlns:p14="http://schemas.microsoft.com/office/powerpoint/2010/main" val="3395136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34</a:t>
            </a:fld>
            <a:endParaRPr lang="en-US"/>
          </a:p>
        </p:txBody>
      </p:sp>
    </p:spTree>
    <p:extLst>
      <p:ext uri="{BB962C8B-B14F-4D97-AF65-F5344CB8AC3E}">
        <p14:creationId xmlns:p14="http://schemas.microsoft.com/office/powerpoint/2010/main" val="3036039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35</a:t>
            </a:fld>
            <a:endParaRPr lang="en-US"/>
          </a:p>
        </p:txBody>
      </p:sp>
    </p:spTree>
    <p:extLst>
      <p:ext uri="{BB962C8B-B14F-4D97-AF65-F5344CB8AC3E}">
        <p14:creationId xmlns:p14="http://schemas.microsoft.com/office/powerpoint/2010/main" val="189666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36</a:t>
            </a:fld>
            <a:endParaRPr lang="en-US"/>
          </a:p>
        </p:txBody>
      </p:sp>
    </p:spTree>
    <p:extLst>
      <p:ext uri="{BB962C8B-B14F-4D97-AF65-F5344CB8AC3E}">
        <p14:creationId xmlns:p14="http://schemas.microsoft.com/office/powerpoint/2010/main" val="644420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37</a:t>
            </a:fld>
            <a:endParaRPr lang="en-US"/>
          </a:p>
        </p:txBody>
      </p:sp>
    </p:spTree>
    <p:extLst>
      <p:ext uri="{BB962C8B-B14F-4D97-AF65-F5344CB8AC3E}">
        <p14:creationId xmlns:p14="http://schemas.microsoft.com/office/powerpoint/2010/main" val="3847916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38</a:t>
            </a:fld>
            <a:endParaRPr lang="en-US"/>
          </a:p>
        </p:txBody>
      </p:sp>
    </p:spTree>
    <p:extLst>
      <p:ext uri="{BB962C8B-B14F-4D97-AF65-F5344CB8AC3E}">
        <p14:creationId xmlns:p14="http://schemas.microsoft.com/office/powerpoint/2010/main" val="3797081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39</a:t>
            </a:fld>
            <a:endParaRPr lang="en-US"/>
          </a:p>
        </p:txBody>
      </p:sp>
    </p:spTree>
    <p:extLst>
      <p:ext uri="{BB962C8B-B14F-4D97-AF65-F5344CB8AC3E}">
        <p14:creationId xmlns:p14="http://schemas.microsoft.com/office/powerpoint/2010/main" val="61599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4</a:t>
            </a:fld>
            <a:endParaRPr lang="en-US" dirty="0"/>
          </a:p>
        </p:txBody>
      </p:sp>
    </p:spTree>
    <p:extLst>
      <p:ext uri="{BB962C8B-B14F-4D97-AF65-F5344CB8AC3E}">
        <p14:creationId xmlns:p14="http://schemas.microsoft.com/office/powerpoint/2010/main" val="856266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40</a:t>
            </a:fld>
            <a:endParaRPr lang="en-US"/>
          </a:p>
        </p:txBody>
      </p:sp>
    </p:spTree>
    <p:extLst>
      <p:ext uri="{BB962C8B-B14F-4D97-AF65-F5344CB8AC3E}">
        <p14:creationId xmlns:p14="http://schemas.microsoft.com/office/powerpoint/2010/main" val="145700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41</a:t>
            </a:fld>
            <a:endParaRPr lang="en-US"/>
          </a:p>
        </p:txBody>
      </p:sp>
    </p:spTree>
    <p:extLst>
      <p:ext uri="{BB962C8B-B14F-4D97-AF65-F5344CB8AC3E}">
        <p14:creationId xmlns:p14="http://schemas.microsoft.com/office/powerpoint/2010/main" val="769809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42</a:t>
            </a:fld>
            <a:endParaRPr lang="en-US"/>
          </a:p>
        </p:txBody>
      </p:sp>
    </p:spTree>
    <p:extLst>
      <p:ext uri="{BB962C8B-B14F-4D97-AF65-F5344CB8AC3E}">
        <p14:creationId xmlns:p14="http://schemas.microsoft.com/office/powerpoint/2010/main" val="493349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43</a:t>
            </a:fld>
            <a:endParaRPr lang="en-US"/>
          </a:p>
        </p:txBody>
      </p:sp>
    </p:spTree>
    <p:extLst>
      <p:ext uri="{BB962C8B-B14F-4D97-AF65-F5344CB8AC3E}">
        <p14:creationId xmlns:p14="http://schemas.microsoft.com/office/powerpoint/2010/main" val="210405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44</a:t>
            </a:fld>
            <a:endParaRPr lang="en-US"/>
          </a:p>
        </p:txBody>
      </p:sp>
    </p:spTree>
    <p:extLst>
      <p:ext uri="{BB962C8B-B14F-4D97-AF65-F5344CB8AC3E}">
        <p14:creationId xmlns:p14="http://schemas.microsoft.com/office/powerpoint/2010/main" val="29880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45</a:t>
            </a:fld>
            <a:endParaRPr lang="en-US"/>
          </a:p>
        </p:txBody>
      </p:sp>
    </p:spTree>
    <p:extLst>
      <p:ext uri="{BB962C8B-B14F-4D97-AF65-F5344CB8AC3E}">
        <p14:creationId xmlns:p14="http://schemas.microsoft.com/office/powerpoint/2010/main" val="1826847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46</a:t>
            </a:fld>
            <a:endParaRPr lang="en-US"/>
          </a:p>
        </p:txBody>
      </p:sp>
    </p:spTree>
    <p:extLst>
      <p:ext uri="{BB962C8B-B14F-4D97-AF65-F5344CB8AC3E}">
        <p14:creationId xmlns:p14="http://schemas.microsoft.com/office/powerpoint/2010/main" val="1063110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Q3.2.  I’d now like to ask you a little bit about your priorities.  Of the following two options, which one is more important to you? [Paired comparison]</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Important to you: [ITEM A vs ITEM B]</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And</a:t>
            </a:r>
            <a:r>
              <a:rPr lang="en-CA" sz="1200" kern="1200" baseline="0" dirty="0" smtClean="0">
                <a:solidFill>
                  <a:schemeClr val="tx1"/>
                </a:solidFill>
                <a:latin typeface="+mn-lt"/>
                <a:ea typeface="+mn-ea"/>
                <a:cs typeface="+mn-cs"/>
              </a:rPr>
              <a:t> how about: [ITEM C vs ITEM D]</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And how about: [ITEM E vs ITEM F], etc..</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latin typeface="+mn-lt"/>
                <a:ea typeface="+mn-ea"/>
                <a:cs typeface="+mn-cs"/>
              </a:rPr>
              <a:t>The items would be randomly shown in pairs until each item is shown twice; this would lead to seven pairings in total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47</a:t>
            </a:fld>
            <a:endParaRPr lang="en-US"/>
          </a:p>
        </p:txBody>
      </p:sp>
    </p:spTree>
    <p:extLst>
      <p:ext uri="{BB962C8B-B14F-4D97-AF65-F5344CB8AC3E}">
        <p14:creationId xmlns:p14="http://schemas.microsoft.com/office/powerpoint/2010/main" val="3526084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Q3.3.</a:t>
            </a:r>
            <a:r>
              <a:rPr lang="en-CA" sz="1200" kern="1200" baseline="0" dirty="0" smtClean="0">
                <a:solidFill>
                  <a:schemeClr val="tx1"/>
                </a:solidFill>
                <a:latin typeface="+mn-lt"/>
                <a:ea typeface="+mn-ea"/>
                <a:cs typeface="+mn-cs"/>
              </a:rPr>
              <a:t> I’m now going to read to you the same list of priorities.  This time I’d like you to let me know which of them you would sacrifice in a time crunch?</a:t>
            </a:r>
          </a:p>
        </p:txBody>
      </p:sp>
      <p:sp>
        <p:nvSpPr>
          <p:cNvPr id="4" name="Slide Number Placeholder 3"/>
          <p:cNvSpPr>
            <a:spLocks noGrp="1"/>
          </p:cNvSpPr>
          <p:nvPr>
            <p:ph type="sldNum" sz="quarter" idx="10"/>
          </p:nvPr>
        </p:nvSpPr>
        <p:spPr/>
        <p:txBody>
          <a:bodyPr/>
          <a:lstStyle/>
          <a:p>
            <a:fld id="{1C059A01-957A-E348-AB86-E863EAD7842D}" type="slidenum">
              <a:rPr lang="en-US" smtClean="0"/>
              <a:pPr/>
              <a:t>48</a:t>
            </a:fld>
            <a:endParaRPr lang="en-US"/>
          </a:p>
        </p:txBody>
      </p:sp>
    </p:spTree>
    <p:extLst>
      <p:ext uri="{BB962C8B-B14F-4D97-AF65-F5344CB8AC3E}">
        <p14:creationId xmlns:p14="http://schemas.microsoft.com/office/powerpoint/2010/main" val="389256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5</a:t>
            </a:fld>
            <a:endParaRPr lang="en-US" dirty="0"/>
          </a:p>
        </p:txBody>
      </p:sp>
    </p:spTree>
    <p:extLst>
      <p:ext uri="{BB962C8B-B14F-4D97-AF65-F5344CB8AC3E}">
        <p14:creationId xmlns:p14="http://schemas.microsoft.com/office/powerpoint/2010/main" val="342724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smtClean="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a:t>
            </a:fld>
            <a:endParaRPr lang="en-US" dirty="0"/>
          </a:p>
        </p:txBody>
      </p:sp>
    </p:spTree>
    <p:extLst>
      <p:ext uri="{BB962C8B-B14F-4D97-AF65-F5344CB8AC3E}">
        <p14:creationId xmlns:p14="http://schemas.microsoft.com/office/powerpoint/2010/main" val="202177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7</a:t>
            </a:fld>
            <a:endParaRPr lang="en-US" dirty="0"/>
          </a:p>
        </p:txBody>
      </p:sp>
    </p:spTree>
    <p:extLst>
      <p:ext uri="{BB962C8B-B14F-4D97-AF65-F5344CB8AC3E}">
        <p14:creationId xmlns:p14="http://schemas.microsoft.com/office/powerpoint/2010/main" val="353089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4954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200" kern="1200" dirty="0" smtClean="0">
                <a:solidFill>
                  <a:schemeClr val="tx1"/>
                </a:solidFill>
                <a:latin typeface="+mn-lt"/>
                <a:ea typeface="+mn-ea"/>
                <a:cs typeface="+mn-cs"/>
              </a:rPr>
              <a:t>Business Beat Optimism explained:</a:t>
            </a:r>
          </a:p>
          <a:p>
            <a:pPr lvl="0"/>
            <a:r>
              <a:rPr lang="en-CA" sz="1200" kern="1200" dirty="0" smtClean="0">
                <a:solidFill>
                  <a:schemeClr val="tx1"/>
                </a:solidFill>
                <a:latin typeface="+mn-lt"/>
                <a:ea typeface="+mn-ea"/>
                <a:cs typeface="+mn-cs"/>
              </a:rPr>
              <a:t>We took our two optimism questions and converted them into separate indices using the same approach as the </a:t>
            </a:r>
            <a:r>
              <a:rPr lang="en-CA" sz="1200" kern="1200" dirty="0" err="1" smtClean="0">
                <a:solidFill>
                  <a:schemeClr val="tx1"/>
                </a:solidFill>
                <a:latin typeface="+mn-lt"/>
                <a:ea typeface="+mn-ea"/>
                <a:cs typeface="+mn-cs"/>
              </a:rPr>
              <a:t>CFIB’s</a:t>
            </a:r>
            <a:r>
              <a:rPr lang="en-CA" sz="1200" kern="1200" dirty="0" smtClean="0">
                <a:solidFill>
                  <a:schemeClr val="tx1"/>
                </a:solidFill>
                <a:latin typeface="+mn-lt"/>
                <a:ea typeface="+mn-ea"/>
                <a:cs typeface="+mn-cs"/>
              </a:rPr>
              <a:t> Business Barometer Index.</a:t>
            </a:r>
          </a:p>
          <a:p>
            <a:pPr lvl="0"/>
            <a:r>
              <a:rPr lang="en-CA" sz="1200" kern="1200" dirty="0" smtClean="0">
                <a:solidFill>
                  <a:schemeClr val="tx1"/>
                </a:solidFill>
                <a:latin typeface="+mn-lt"/>
                <a:ea typeface="+mn-ea"/>
                <a:cs typeface="+mn-cs"/>
              </a:rPr>
              <a:t>So, we took the % better (somewhat/much better) minus the % worse (somewhat/much worse) and re-scaled this number to range from 0 to 100.</a:t>
            </a:r>
          </a:p>
          <a:p>
            <a:pPr lvl="0"/>
            <a:r>
              <a:rPr lang="en-CA" sz="1200" kern="1200" dirty="0" smtClean="0">
                <a:solidFill>
                  <a:schemeClr val="tx1"/>
                </a:solidFill>
                <a:latin typeface="+mn-lt"/>
                <a:ea typeface="+mn-ea"/>
                <a:cs typeface="+mn-cs"/>
              </a:rPr>
              <a:t>The ‘equilibrium’ point is a score of 50, where the percentage feeling positive is the same as the percentage who feel negative.</a:t>
            </a:r>
          </a:p>
          <a:p>
            <a:pPr lvl="0"/>
            <a:r>
              <a:rPr lang="en-CA" sz="1200" kern="1200" dirty="0" smtClean="0">
                <a:solidFill>
                  <a:schemeClr val="tx1"/>
                </a:solidFill>
                <a:latin typeface="+mn-lt"/>
                <a:ea typeface="+mn-ea"/>
                <a:cs typeface="+mn-cs"/>
              </a:rPr>
              <a:t>Therefore, a score above 50 means owners expecting [their business’ performance / the Alberta economy] to be stronger in the next 6 months outnumber those expecting weaker performance.</a:t>
            </a:r>
          </a:p>
          <a:p>
            <a:pPr lvl="0"/>
            <a:r>
              <a:rPr lang="en-CA" sz="1200" kern="1200" dirty="0" smtClean="0">
                <a:solidFill>
                  <a:schemeClr val="tx1"/>
                </a:solidFill>
                <a:latin typeface="+mn-lt"/>
                <a:ea typeface="+mn-ea"/>
                <a:cs typeface="+mn-cs"/>
              </a:rPr>
              <a:t>According to the CFIB, one would normally see </a:t>
            </a:r>
            <a:r>
              <a:rPr lang="en-CA" sz="1200" u="sng" kern="1200" dirty="0" smtClean="0">
                <a:solidFill>
                  <a:schemeClr val="tx1"/>
                </a:solidFill>
                <a:latin typeface="+mn-lt"/>
                <a:ea typeface="+mn-ea"/>
                <a:cs typeface="+mn-cs"/>
              </a:rPr>
              <a:t>their CFIB Business Barometer Index</a:t>
            </a:r>
            <a:r>
              <a:rPr lang="en-CA" sz="1200" kern="1200" dirty="0" smtClean="0">
                <a:solidFill>
                  <a:schemeClr val="tx1"/>
                </a:solidFill>
                <a:latin typeface="+mn-lt"/>
                <a:ea typeface="+mn-ea"/>
                <a:cs typeface="+mn-cs"/>
              </a:rPr>
              <a:t> between 65 and 70 when the economy is growing at its potential.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Our two survey questions:</a:t>
            </a:r>
          </a:p>
          <a:p>
            <a:pPr lvl="0"/>
            <a:r>
              <a:rPr lang="en-CA" sz="1200" kern="1200" dirty="0" smtClean="0">
                <a:solidFill>
                  <a:schemeClr val="tx1"/>
                </a:solidFill>
                <a:latin typeface="+mn-lt"/>
                <a:ea typeface="+mn-ea"/>
                <a:cs typeface="+mn-cs"/>
              </a:rPr>
              <a:t>Your Company (Q1.2) “Considering everything, would you say your company will be better off, the same or worse off financially 6 months from now?”</a:t>
            </a:r>
          </a:p>
          <a:p>
            <a:pPr lvl="0"/>
            <a:r>
              <a:rPr lang="en-CA" sz="1200" kern="1200" dirty="0" smtClean="0">
                <a:solidFill>
                  <a:schemeClr val="tx1"/>
                </a:solidFill>
                <a:latin typeface="+mn-lt"/>
                <a:ea typeface="+mn-ea"/>
                <a:cs typeface="+mn-cs"/>
              </a:rPr>
              <a:t>Alberta Economy (Q1.4) “And again considering everything, would you say the overall Alberta economy will be better off, the same or worse off financially in the next 6 months?”</a:t>
            </a:r>
          </a:p>
          <a:p>
            <a:pPr lvl="0"/>
            <a:endParaRPr lang="en-CA" sz="1200" strike="noStrike" kern="1200" dirty="0" smtClean="0">
              <a:solidFill>
                <a:schemeClr val="tx1"/>
              </a:solidFill>
              <a:latin typeface="+mn-lt"/>
              <a:ea typeface="+mn-ea"/>
              <a:cs typeface="+mn-cs"/>
            </a:endParaRPr>
          </a:p>
          <a:p>
            <a:pPr lvl="0"/>
            <a:r>
              <a:rPr lang="en-CA" sz="1200" strike="noStrike" kern="1200" dirty="0" smtClean="0">
                <a:solidFill>
                  <a:schemeClr val="tx1"/>
                </a:solidFill>
                <a:latin typeface="+mn-lt"/>
                <a:ea typeface="+mn-ea"/>
                <a:cs typeface="+mn-cs"/>
              </a:rPr>
              <a:t>The ATB Business Beat Economy and Business Indexes have decreased since last quarter, and</a:t>
            </a:r>
            <a:r>
              <a:rPr lang="en-CA" sz="1200" strike="noStrike" kern="1200" baseline="0" dirty="0" smtClean="0">
                <a:solidFill>
                  <a:schemeClr val="tx1"/>
                </a:solidFill>
                <a:latin typeface="+mn-lt"/>
                <a:ea typeface="+mn-ea"/>
                <a:cs typeface="+mn-cs"/>
              </a:rPr>
              <a:t> for the first time SMEs report being pessimistic about the future of both their own businesses and the Alberta Economy. This is consistent with the recent announcement </a:t>
            </a:r>
            <a:r>
              <a:rPr lang="en-CA" sz="1200" kern="1200" baseline="0" dirty="0" smtClean="0">
                <a:solidFill>
                  <a:schemeClr val="tx1"/>
                </a:solidFill>
                <a:latin typeface="+mn-lt"/>
                <a:ea typeface="+mn-ea"/>
                <a:cs typeface="+mn-cs"/>
              </a:rPr>
              <a:t>that the Canadian Economy is in a recession.</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139176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8"/>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3" y="3821257"/>
            <a:ext cx="7771967" cy="775398"/>
          </a:xfrm>
        </p:spPr>
        <p:txBody>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14963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9"/>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5" y="3821256"/>
            <a:ext cx="7771967" cy="775399"/>
          </a:xfrm>
        </p:spPr>
        <p:txBody>
          <a:bodyPr/>
          <a:lstStyle>
            <a:lvl1pPr marL="0" indent="0" algn="l">
              <a:buNone/>
              <a:defRPr sz="2400">
                <a:solidFill>
                  <a:schemeClr val="bg1"/>
                </a:solidFill>
                <a:latin typeface="+mj-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63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22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baseline="0">
                <a:solidFill>
                  <a:schemeClr val="bg1"/>
                </a:solidFill>
                <a:latin typeface="Myriad Pro"/>
                <a:cs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644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bwMode="auto">
          <a:xfrm>
            <a:off x="958850" y="930275"/>
            <a:ext cx="7264400" cy="517525"/>
          </a:xfrm>
          <a:prstGeom prst="rect">
            <a:avLst/>
          </a:prstGeom>
          <a:noFill/>
          <a:ln w="9525">
            <a:noFill/>
            <a:miter lim="800000"/>
            <a:headEnd/>
            <a:tailEnd/>
          </a:ln>
        </p:spPr>
        <p:txBody>
          <a:bodyPr lIns="0" rIns="0" anchor="ctr"/>
          <a:lstStyle>
            <a:lvl1pPr>
              <a:defRPr sz="3200" baseline="0"/>
            </a:lvl1pPr>
          </a:lstStyle>
          <a:p>
            <a:pPr>
              <a:defRPr/>
            </a:pPr>
            <a:endParaRPr lang="en-US" sz="2000" dirty="0">
              <a:solidFill>
                <a:schemeClr val="bg1"/>
              </a:solidFill>
              <a:latin typeface="Arial" pitchFamily="34" charset="0"/>
              <a:ea typeface="+mj-ea"/>
              <a:cs typeface="Arial" pitchFamily="34" charset="0"/>
            </a:endParaRPr>
          </a:p>
        </p:txBody>
      </p:sp>
      <p:sp>
        <p:nvSpPr>
          <p:cNvPr id="2" name="Title 1"/>
          <p:cNvSpPr>
            <a:spLocks noGrp="1"/>
          </p:cNvSpPr>
          <p:nvPr>
            <p:ph type="title"/>
          </p:nvPr>
        </p:nvSpPr>
        <p:spPr>
          <a:xfrm>
            <a:off x="968375" y="444500"/>
            <a:ext cx="7264400" cy="831850"/>
          </a:xfrm>
        </p:spPr>
        <p:txBody>
          <a:bodyPr/>
          <a:lstStyle>
            <a:lvl1pPr>
              <a:defRPr sz="3200" baseline="0"/>
            </a:lvl1pPr>
          </a:lstStyle>
          <a:p>
            <a:r>
              <a:rPr lang="en-US" dirty="0" smtClean="0"/>
              <a:t>Click to edit Master title style</a:t>
            </a:r>
            <a:endParaRPr lang="en-US" dirty="0"/>
          </a:p>
        </p:txBody>
      </p:sp>
      <p:sp>
        <p:nvSpPr>
          <p:cNvPr id="6" name="Text Placeholder 3"/>
          <p:cNvSpPr>
            <a:spLocks noGrp="1"/>
          </p:cNvSpPr>
          <p:nvPr>
            <p:ph type="body" sz="quarter" idx="13"/>
          </p:nvPr>
        </p:nvSpPr>
        <p:spPr>
          <a:xfrm>
            <a:off x="874775" y="1860550"/>
            <a:ext cx="7281799" cy="3849624"/>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2" y="882120"/>
            <a:ext cx="8428037" cy="71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60362" y="1689100"/>
            <a:ext cx="84280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90073" y="6586637"/>
            <a:ext cx="447963" cy="246221"/>
          </a:xfrm>
          <a:prstGeom prst="rect">
            <a:avLst/>
          </a:prstGeom>
          <a:noFill/>
        </p:spPr>
        <p:txBody>
          <a:bodyPr wrap="square" rtlCol="0">
            <a:spAutoFit/>
          </a:bodyPr>
          <a:lstStyle/>
          <a:p>
            <a:pPr algn="ctr"/>
            <a:fld id="{85720CFE-B7C1-4B1D-A04E-C466DCC21624}"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1" r:id="rId4"/>
    <p:sldLayoutId id="2147483662" r:id="rId5"/>
  </p:sldLayoutIdLst>
  <p:txStyles>
    <p:title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144000" indent="-144000" algn="l" defTabSz="457200" rtl="0" eaLnBrk="1" fontAlgn="base" hangingPunct="1">
        <a:spcBef>
          <a:spcPct val="20000"/>
        </a:spcBef>
        <a:spcAft>
          <a:spcPct val="0"/>
        </a:spcAft>
        <a:buFont typeface="Arial"/>
        <a:buChar char="•"/>
        <a:defRPr sz="1800" b="0" i="0" kern="1200">
          <a:solidFill>
            <a:srgbClr val="353535"/>
          </a:solidFill>
          <a:latin typeface="Myriad Pro"/>
          <a:ea typeface="ＭＳ Ｐゴシック" charset="0"/>
          <a:cs typeface="Myriad Pro"/>
        </a:defRPr>
      </a:lvl1pPr>
      <a:lvl2pPr marL="288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2pPr>
      <a:lvl3pPr marL="432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3pPr>
      <a:lvl4pPr marL="576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4pPr>
      <a:lvl5pPr marL="720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43.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47.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384406"/>
            <a:ext cx="8057440" cy="684199"/>
          </a:xfrm>
        </p:spPr>
        <p:txBody>
          <a:bodyPr/>
          <a:lstStyle/>
          <a:p>
            <a:r>
              <a:rPr lang="en-CA" sz="3200" dirty="0" smtClean="0"/>
              <a:t>Alberta Business Beat</a:t>
            </a:r>
            <a:endParaRPr lang="en-US" sz="3200" dirty="0"/>
          </a:p>
        </p:txBody>
      </p:sp>
      <p:sp>
        <p:nvSpPr>
          <p:cNvPr id="12" name="Subtitle 2"/>
          <p:cNvSpPr txBox="1">
            <a:spLocks/>
          </p:cNvSpPr>
          <p:nvPr/>
        </p:nvSpPr>
        <p:spPr bwMode="auto">
          <a:xfrm>
            <a:off x="505535" y="3973355"/>
            <a:ext cx="7771967" cy="43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Volume 11, October 2015</a:t>
            </a:r>
            <a:endParaRPr kumimoji="0" lang="en-US" sz="2400" b="0" i="0" u="none" strike="noStrike" kern="1200" cap="none" spc="0" normalizeH="0" baseline="0" noProof="0" dirty="0">
              <a:ln>
                <a:noFill/>
              </a:ln>
              <a:solidFill>
                <a:schemeClr val="bg1"/>
              </a:solidFill>
              <a:effectLst/>
              <a:uLnTx/>
              <a:uFillTx/>
              <a:latin typeface="+mj-lt"/>
              <a:ea typeface="ＭＳ Ｐゴシック" charset="0"/>
              <a:cs typeface="Myriad Pro"/>
            </a:endParaRPr>
          </a:p>
        </p:txBody>
      </p:sp>
    </p:spTree>
    <p:extLst>
      <p:ext uri="{BB962C8B-B14F-4D97-AF65-F5344CB8AC3E}">
        <p14:creationId xmlns:p14="http://schemas.microsoft.com/office/powerpoint/2010/main" val="97236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389357257"/>
              </p:ext>
            </p:extLst>
          </p:nvPr>
        </p:nvGraphicFramePr>
        <p:xfrm>
          <a:off x="-109728" y="1930642"/>
          <a:ext cx="9253728" cy="381538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474318" y="3765038"/>
            <a:ext cx="6564657" cy="1"/>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Energy</a:t>
            </a:r>
            <a:endParaRPr lang="en-US" sz="3200" dirty="0">
              <a:solidFill>
                <a:srgbClr val="505150"/>
              </a:solidFill>
              <a:latin typeface="Myriad Pro"/>
              <a:cs typeface="Myriad Pro"/>
            </a:endParaRPr>
          </a:p>
        </p:txBody>
      </p:sp>
      <p:sp>
        <p:nvSpPr>
          <p:cNvPr id="9" name="TextBox 8"/>
          <p:cNvSpPr txBox="1"/>
          <p:nvPr/>
        </p:nvSpPr>
        <p:spPr>
          <a:xfrm>
            <a:off x="2758768" y="322642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2741221" y="370788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5"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8" name="Footer Placeholder 2"/>
          <p:cNvSpPr txBox="1">
            <a:spLocks/>
          </p:cNvSpPr>
          <p:nvPr/>
        </p:nvSpPr>
        <p:spPr>
          <a:xfrm>
            <a:off x="8164" y="5600733"/>
            <a:ext cx="7332436" cy="62357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1" name="TextBox 20"/>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279834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2840776416"/>
              </p:ext>
            </p:extLst>
          </p:nvPr>
        </p:nvGraphicFramePr>
        <p:xfrm>
          <a:off x="-134112" y="1930643"/>
          <a:ext cx="9194068" cy="37653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8696806"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Retail</a:t>
            </a:r>
            <a:endParaRPr lang="en-US" sz="3200" dirty="0">
              <a:solidFill>
                <a:srgbClr val="505150"/>
              </a:solidFill>
              <a:latin typeface="Myriad Pro"/>
              <a:cs typeface="Myriad Pro"/>
            </a:endParaRPr>
          </a:p>
        </p:txBody>
      </p:sp>
      <p:cxnSp>
        <p:nvCxnSpPr>
          <p:cNvPr id="8" name="Straight Connector 7"/>
          <p:cNvCxnSpPr/>
          <p:nvPr/>
        </p:nvCxnSpPr>
        <p:spPr>
          <a:xfrm>
            <a:off x="485294" y="3750603"/>
            <a:ext cx="6458431"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451434" y="3234163"/>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2451434" y="372202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8"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9" name="Footer Placeholder 2"/>
          <p:cNvSpPr txBox="1">
            <a:spLocks/>
          </p:cNvSpPr>
          <p:nvPr/>
        </p:nvSpPr>
        <p:spPr>
          <a:xfrm>
            <a:off x="7516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5" name="Footer Placeholder 2"/>
          <p:cNvSpPr txBox="1">
            <a:spLocks/>
          </p:cNvSpPr>
          <p:nvPr/>
        </p:nvSpPr>
        <p:spPr>
          <a:xfrm>
            <a:off x="8164" y="5600734"/>
            <a:ext cx="7332436" cy="611656"/>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413419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2872450461"/>
              </p:ext>
            </p:extLst>
          </p:nvPr>
        </p:nvGraphicFramePr>
        <p:xfrm>
          <a:off x="-97536" y="2056643"/>
          <a:ext cx="9241536" cy="36393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Construction</a:t>
            </a:r>
            <a:endParaRPr lang="en-US" sz="3200" dirty="0">
              <a:solidFill>
                <a:srgbClr val="505150"/>
              </a:solidFill>
              <a:latin typeface="Myriad Pro"/>
              <a:cs typeface="Myriad Pro"/>
            </a:endParaRPr>
          </a:p>
        </p:txBody>
      </p:sp>
      <p:cxnSp>
        <p:nvCxnSpPr>
          <p:cNvPr id="8" name="Straight Connector 7"/>
          <p:cNvCxnSpPr/>
          <p:nvPr/>
        </p:nvCxnSpPr>
        <p:spPr>
          <a:xfrm>
            <a:off x="504644" y="3790307"/>
            <a:ext cx="6581956"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630382" y="3262793"/>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2630382" y="376989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8"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9" name="Footer Placeholder 2"/>
          <p:cNvSpPr txBox="1">
            <a:spLocks/>
          </p:cNvSpPr>
          <p:nvPr/>
        </p:nvSpPr>
        <p:spPr>
          <a:xfrm>
            <a:off x="7239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5" name="Footer Placeholder 2"/>
          <p:cNvSpPr txBox="1">
            <a:spLocks/>
          </p:cNvSpPr>
          <p:nvPr/>
        </p:nvSpPr>
        <p:spPr>
          <a:xfrm>
            <a:off x="8164" y="5600733"/>
            <a:ext cx="7332436" cy="69949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74937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289" y="3467309"/>
            <a:ext cx="8504164" cy="584775"/>
          </a:xfrm>
          <a:prstGeom prst="rect">
            <a:avLst/>
          </a:prstGeom>
          <a:noFill/>
        </p:spPr>
        <p:txBody>
          <a:bodyPr wrap="square" rtlCol="0">
            <a:spAutoFit/>
          </a:bodyPr>
          <a:lstStyle/>
          <a:p>
            <a:pPr algn="ctr"/>
            <a:r>
              <a:rPr lang="en-US" sz="3200" dirty="0" smtClean="0">
                <a:solidFill>
                  <a:schemeClr val="bg1"/>
                </a:solidFill>
                <a:latin typeface="Myriad Pro"/>
                <a:cs typeface="Myriad Pro"/>
              </a:rPr>
              <a:t>Happiness, Priorities, Rewards and Sacrifices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r>
              <a:rPr lang="en-CA" sz="1200" dirty="0" smtClean="0">
                <a:solidFill>
                  <a:srgbClr val="505150"/>
                </a:solidFill>
              </a:rPr>
              <a:t>.</a:t>
            </a:r>
            <a:endParaRPr lang="en-CA" sz="1200" dirty="0">
              <a:solidFill>
                <a:srgbClr val="505150"/>
              </a:solidFill>
              <a:latin typeface="+mn-lt"/>
            </a:endParaRPr>
          </a:p>
        </p:txBody>
      </p:sp>
      <p:sp>
        <p:nvSpPr>
          <p:cNvPr id="15" name="Title 14"/>
          <p:cNvSpPr>
            <a:spLocks noGrp="1"/>
          </p:cNvSpPr>
          <p:nvPr>
            <p:ph type="title"/>
          </p:nvPr>
        </p:nvSpPr>
        <p:spPr>
          <a:xfrm>
            <a:off x="0" y="599983"/>
            <a:ext cx="8428037" cy="718080"/>
          </a:xfrm>
        </p:spPr>
        <p:txBody>
          <a:bodyPr/>
          <a:lstStyle/>
          <a:p>
            <a:r>
              <a:rPr lang="en-CA" sz="2800" dirty="0" smtClean="0"/>
              <a:t>Alberta SMEs are happy</a:t>
            </a:r>
            <a:endParaRPr lang="en-CA" sz="2800" dirty="0"/>
          </a:p>
        </p:txBody>
      </p:sp>
      <p:sp>
        <p:nvSpPr>
          <p:cNvPr id="11" name="Rectangle 10"/>
          <p:cNvSpPr/>
          <p:nvPr/>
        </p:nvSpPr>
        <p:spPr>
          <a:xfrm>
            <a:off x="828849" y="1432531"/>
            <a:ext cx="2632271" cy="338554"/>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smtClean="0">
                <a:latin typeface="+mn-lt"/>
              </a:rPr>
              <a:t>Would you say that you are</a:t>
            </a:r>
            <a:r>
              <a:rPr lang="en-CA" sz="1400" dirty="0" smtClean="0">
                <a:latin typeface="+mn-lt"/>
              </a:rPr>
              <a:t>:”</a:t>
            </a:r>
            <a:endParaRPr lang="en-CA" sz="1400" dirty="0">
              <a:latin typeface="+mn-lt"/>
            </a:endParaRPr>
          </a:p>
        </p:txBody>
      </p:sp>
      <p:graphicFrame>
        <p:nvGraphicFramePr>
          <p:cNvPr id="9" name="Chart 8"/>
          <p:cNvGraphicFramePr/>
          <p:nvPr>
            <p:extLst>
              <p:ext uri="{D42A27DB-BD31-4B8C-83A1-F6EECF244321}">
                <p14:modId xmlns:p14="http://schemas.microsoft.com/office/powerpoint/2010/main" val="2701112040"/>
              </p:ext>
            </p:extLst>
          </p:nvPr>
        </p:nvGraphicFramePr>
        <p:xfrm>
          <a:off x="103412" y="1938033"/>
          <a:ext cx="3917105" cy="4312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438194634"/>
              </p:ext>
            </p:extLst>
          </p:nvPr>
        </p:nvGraphicFramePr>
        <p:xfrm>
          <a:off x="4401312" y="1499123"/>
          <a:ext cx="5549319" cy="447986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4726516" y="970905"/>
            <a:ext cx="4246796"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P</a:t>
            </a:r>
            <a:r>
              <a:rPr lang="en-CA" sz="1600" dirty="0" smtClean="0">
                <a:latin typeface="+mn-lt"/>
              </a:rPr>
              <a:t>lease rate how important your business’ success is to your overall happiness</a:t>
            </a:r>
            <a:r>
              <a:rPr lang="en-CA" sz="1400" dirty="0" smtClean="0">
                <a:latin typeface="+mn-lt"/>
              </a:rPr>
              <a:t>”</a:t>
            </a:r>
            <a:endParaRPr lang="en-CA" sz="1400" dirty="0">
              <a:latin typeface="+mn-lt"/>
            </a:endParaRPr>
          </a:p>
        </p:txBody>
      </p:sp>
      <p:sp>
        <p:nvSpPr>
          <p:cNvPr id="10" name="Content Placeholder 4"/>
          <p:cNvSpPr txBox="1">
            <a:spLocks/>
          </p:cNvSpPr>
          <p:nvPr/>
        </p:nvSpPr>
        <p:spPr bwMode="auto">
          <a:xfrm>
            <a:off x="7175971" y="4397772"/>
            <a:ext cx="1797341" cy="1306415"/>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400" b="0" i="0" u="none" strike="noStrike" kern="1200" cap="none" spc="0" normalizeH="0" baseline="0" noProof="0" dirty="0" smtClean="0">
                <a:ln>
                  <a:noFill/>
                </a:ln>
                <a:solidFill>
                  <a:schemeClr val="bg1"/>
                </a:solidFill>
                <a:effectLst/>
                <a:uLnTx/>
                <a:uFillTx/>
                <a:latin typeface="+mn-lt"/>
                <a:ea typeface="+mn-ea"/>
                <a:cs typeface="+mn-cs"/>
              </a:rPr>
              <a:t>78% of business owners’ happiness is tied to the success of their business</a:t>
            </a:r>
          </a:p>
        </p:txBody>
      </p:sp>
    </p:spTree>
    <p:extLst>
      <p:ext uri="{BB962C8B-B14F-4D97-AF65-F5344CB8AC3E}">
        <p14:creationId xmlns:p14="http://schemas.microsoft.com/office/powerpoint/2010/main" val="368858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91358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r>
              <a:rPr lang="en-CA" sz="1200" dirty="0" smtClean="0">
                <a:solidFill>
                  <a:srgbClr val="505150"/>
                </a:solidFill>
                <a:latin typeface="+mj-lt"/>
              </a:rPr>
              <a:t>; ATB Financial, Consumer Pulse Survey, August 2015, n = 800.</a:t>
            </a:r>
            <a:endParaRPr lang="en-CA" sz="1200" dirty="0">
              <a:solidFill>
                <a:srgbClr val="505150"/>
              </a:solidFill>
              <a:latin typeface="+mj-lt"/>
            </a:endParaRPr>
          </a:p>
        </p:txBody>
      </p:sp>
      <p:sp>
        <p:nvSpPr>
          <p:cNvPr id="15" name="Title 14"/>
          <p:cNvSpPr>
            <a:spLocks noGrp="1"/>
          </p:cNvSpPr>
          <p:nvPr>
            <p:ph type="title"/>
          </p:nvPr>
        </p:nvSpPr>
        <p:spPr>
          <a:xfrm>
            <a:off x="0" y="623580"/>
            <a:ext cx="8428037" cy="718080"/>
          </a:xfrm>
        </p:spPr>
        <p:txBody>
          <a:bodyPr/>
          <a:lstStyle/>
          <a:p>
            <a:r>
              <a:rPr lang="en-CA" sz="2800" dirty="0" smtClean="0"/>
              <a:t>Happiness Index: Albertans and Alberta SMEs</a:t>
            </a:r>
            <a:endParaRPr lang="en-CA" sz="2800" dirty="0"/>
          </a:p>
        </p:txBody>
      </p:sp>
      <p:graphicFrame>
        <p:nvGraphicFramePr>
          <p:cNvPr id="9" name="Chart 8"/>
          <p:cNvGraphicFramePr/>
          <p:nvPr>
            <p:extLst>
              <p:ext uri="{D42A27DB-BD31-4B8C-83A1-F6EECF244321}">
                <p14:modId xmlns:p14="http://schemas.microsoft.com/office/powerpoint/2010/main" val="3721262315"/>
              </p:ext>
            </p:extLst>
          </p:nvPr>
        </p:nvGraphicFramePr>
        <p:xfrm>
          <a:off x="284566" y="1440612"/>
          <a:ext cx="5098316" cy="459615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998725" y="1926435"/>
            <a:ext cx="3613933" cy="523220"/>
          </a:xfrm>
          <a:prstGeom prst="rect">
            <a:avLst/>
          </a:prstGeom>
        </p:spPr>
        <p:txBody>
          <a:bodyPr wrap="square">
            <a:spAutoFit/>
          </a:bodyPr>
          <a:lstStyle/>
          <a:p>
            <a:pPr fontAlgn="auto">
              <a:spcBef>
                <a:spcPts val="0"/>
              </a:spcBef>
              <a:spcAft>
                <a:spcPts val="0"/>
              </a:spcAft>
              <a:defRPr/>
            </a:pPr>
            <a:r>
              <a:rPr lang="en-CA" sz="1400" dirty="0" smtClean="0">
                <a:latin typeface="+mj-lt"/>
              </a:rPr>
              <a:t>“IT </a:t>
            </a:r>
            <a:r>
              <a:rPr lang="en-CA" sz="1400" dirty="0">
                <a:latin typeface="+mj-lt"/>
              </a:rPr>
              <a:t>GIVES </a:t>
            </a:r>
            <a:r>
              <a:rPr lang="en-CA" sz="1400" dirty="0" smtClean="0">
                <a:latin typeface="+mj-lt"/>
              </a:rPr>
              <a:t>ME </a:t>
            </a:r>
            <a:r>
              <a:rPr lang="en-CA" sz="1400" dirty="0">
                <a:latin typeface="+mj-lt"/>
              </a:rPr>
              <a:t>GREAT HAPPINESS TO SEE THAT MY BUSINESS IS GROWING.“</a:t>
            </a:r>
            <a:endParaRPr lang="en-CA" sz="1400" dirty="0" smtClean="0">
              <a:latin typeface="+mj-lt"/>
            </a:endParaRPr>
          </a:p>
        </p:txBody>
      </p:sp>
      <p:cxnSp>
        <p:nvCxnSpPr>
          <p:cNvPr id="6" name="Straight Connector 5"/>
          <p:cNvCxnSpPr/>
          <p:nvPr/>
        </p:nvCxnSpPr>
        <p:spPr>
          <a:xfrm>
            <a:off x="5120808" y="1926435"/>
            <a:ext cx="325030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98725" y="2361488"/>
            <a:ext cx="3613933"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Retail, </a:t>
            </a:r>
          </a:p>
          <a:p>
            <a:r>
              <a:rPr lang="en-CA" sz="1400" i="1" dirty="0" smtClean="0">
                <a:solidFill>
                  <a:schemeClr val="tx1">
                    <a:lumMod val="75000"/>
                    <a:lumOff val="25000"/>
                  </a:schemeClr>
                </a:solidFill>
              </a:rPr>
              <a:t>31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$250,000 to less than $500,000 in revenues</a:t>
            </a:r>
            <a:endParaRPr lang="en-CA" sz="1400" i="1" dirty="0">
              <a:solidFill>
                <a:schemeClr val="tx1">
                  <a:lumMod val="75000"/>
                  <a:lumOff val="25000"/>
                </a:schemeClr>
              </a:solidFill>
            </a:endParaRPr>
          </a:p>
        </p:txBody>
      </p:sp>
      <p:sp>
        <p:nvSpPr>
          <p:cNvPr id="10" name="Rectangle 9"/>
          <p:cNvSpPr/>
          <p:nvPr/>
        </p:nvSpPr>
        <p:spPr>
          <a:xfrm>
            <a:off x="4998725" y="3842320"/>
            <a:ext cx="3613933" cy="523220"/>
          </a:xfrm>
          <a:prstGeom prst="rect">
            <a:avLst/>
          </a:prstGeom>
        </p:spPr>
        <p:txBody>
          <a:bodyPr wrap="square">
            <a:spAutoFit/>
          </a:bodyPr>
          <a:lstStyle/>
          <a:p>
            <a:pPr fontAlgn="auto">
              <a:spcBef>
                <a:spcPts val="0"/>
              </a:spcBef>
              <a:spcAft>
                <a:spcPts val="0"/>
              </a:spcAft>
              <a:defRPr/>
            </a:pPr>
            <a:r>
              <a:rPr lang="en-CA" sz="1400" dirty="0" smtClean="0">
                <a:latin typeface="+mj-lt"/>
              </a:rPr>
              <a:t>“IF </a:t>
            </a:r>
            <a:r>
              <a:rPr lang="en-CA" sz="1400" dirty="0">
                <a:latin typeface="+mj-lt"/>
              </a:rPr>
              <a:t>THE BUSINESS IS SUCCESSFUL WE GET TO EMPLOY, AND IT JUST FEELS GOOD</a:t>
            </a:r>
            <a:r>
              <a:rPr lang="en-CA" sz="1400" dirty="0" smtClean="0">
                <a:latin typeface="+mj-lt"/>
              </a:rPr>
              <a:t>.“</a:t>
            </a:r>
          </a:p>
        </p:txBody>
      </p:sp>
      <p:cxnSp>
        <p:nvCxnSpPr>
          <p:cNvPr id="11" name="Straight Connector 10"/>
          <p:cNvCxnSpPr/>
          <p:nvPr/>
        </p:nvCxnSpPr>
        <p:spPr>
          <a:xfrm>
            <a:off x="5120808" y="3842320"/>
            <a:ext cx="325030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98725" y="4277373"/>
            <a:ext cx="3613933" cy="1169551"/>
          </a:xfrm>
          <a:prstGeom prst="rect">
            <a:avLst/>
          </a:prstGeom>
          <a:noFill/>
        </p:spPr>
        <p:txBody>
          <a:bodyPr wrap="square" rtlCol="0">
            <a:spAutoFit/>
          </a:bodyPr>
          <a:lstStyle/>
          <a:p>
            <a:r>
              <a:rPr lang="en-CA" sz="1400" i="1" dirty="0" smtClean="0">
                <a:solidFill>
                  <a:schemeClr val="tx1">
                    <a:lumMod val="75000"/>
                    <a:lumOff val="25000"/>
                  </a:schemeClr>
                </a:solidFill>
              </a:rPr>
              <a:t>Vice President, </a:t>
            </a:r>
          </a:p>
          <a:p>
            <a:r>
              <a:rPr lang="en-CA" sz="1400" i="1" dirty="0" smtClean="0">
                <a:solidFill>
                  <a:schemeClr val="tx1">
                    <a:lumMod val="75000"/>
                    <a:lumOff val="25000"/>
                  </a:schemeClr>
                </a:solidFill>
              </a:rPr>
              <a:t>Retail, </a:t>
            </a:r>
          </a:p>
          <a:p>
            <a:r>
              <a:rPr lang="en-CA" sz="1400" i="1" dirty="0" smtClean="0">
                <a:solidFill>
                  <a:schemeClr val="tx1">
                    <a:lumMod val="75000"/>
                    <a:lumOff val="25000"/>
                  </a:schemeClr>
                </a:solidFill>
              </a:rPr>
              <a:t>65 years in business,</a:t>
            </a:r>
          </a:p>
          <a:p>
            <a:r>
              <a:rPr lang="en-CA" sz="1400" i="1" dirty="0" smtClean="0">
                <a:solidFill>
                  <a:schemeClr val="tx1">
                    <a:lumMod val="75000"/>
                    <a:lumOff val="25000"/>
                  </a:schemeClr>
                </a:solidFill>
              </a:rPr>
              <a:t>200-499 employees,</a:t>
            </a:r>
          </a:p>
          <a:p>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14984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603847"/>
            <a:ext cx="9144000" cy="718080"/>
          </a:xfrm>
        </p:spPr>
        <p:txBody>
          <a:bodyPr/>
          <a:lstStyle/>
          <a:p>
            <a:r>
              <a:rPr lang="en-CA" sz="2800" dirty="0" smtClean="0"/>
              <a:t>SMEs value community involvement and sustainability</a:t>
            </a:r>
            <a:endParaRPr lang="en-CA" sz="2800" dirty="0"/>
          </a:p>
        </p:txBody>
      </p:sp>
      <p:graphicFrame>
        <p:nvGraphicFramePr>
          <p:cNvPr id="10" name="Chart 9"/>
          <p:cNvGraphicFramePr/>
          <p:nvPr>
            <p:extLst>
              <p:ext uri="{D42A27DB-BD31-4B8C-83A1-F6EECF244321}">
                <p14:modId xmlns:p14="http://schemas.microsoft.com/office/powerpoint/2010/main" val="2012118117"/>
              </p:ext>
            </p:extLst>
          </p:nvPr>
        </p:nvGraphicFramePr>
        <p:xfrm>
          <a:off x="261850" y="1475116"/>
          <a:ext cx="5207297" cy="487619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557" y="1242726"/>
            <a:ext cx="7428908"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important is it for your business to engage in each of the following activities?</a:t>
            </a:r>
            <a:r>
              <a:rPr lang="en-CA" sz="1400" dirty="0" smtClean="0">
                <a:latin typeface="+mn-lt"/>
              </a:rPr>
              <a:t>”</a:t>
            </a:r>
            <a:endParaRPr lang="en-CA" sz="1400" dirty="0">
              <a:latin typeface="+mn-lt"/>
            </a:endParaRPr>
          </a:p>
        </p:txBody>
      </p:sp>
      <p:sp>
        <p:nvSpPr>
          <p:cNvPr id="6" name="Rectangle 5"/>
          <p:cNvSpPr/>
          <p:nvPr/>
        </p:nvSpPr>
        <p:spPr>
          <a:xfrm>
            <a:off x="5434646" y="2777887"/>
            <a:ext cx="3613933" cy="1600438"/>
          </a:xfrm>
          <a:prstGeom prst="rect">
            <a:avLst/>
          </a:prstGeom>
        </p:spPr>
        <p:txBody>
          <a:bodyPr wrap="square">
            <a:spAutoFit/>
          </a:bodyPr>
          <a:lstStyle/>
          <a:p>
            <a:pPr fontAlgn="auto">
              <a:spcBef>
                <a:spcPts val="0"/>
              </a:spcBef>
              <a:spcAft>
                <a:spcPts val="0"/>
              </a:spcAft>
              <a:defRPr/>
            </a:pPr>
            <a:r>
              <a:rPr lang="en-CA" sz="1400" dirty="0">
                <a:latin typeface="+mj-lt"/>
              </a:rPr>
              <a:t>“I GUESS, A CERTAIN AMOUNT OF FLEXIBILITY AND A SENSE OF BUILDING SOMETHING. YOU ARE CREATING SOMETHING AND PROVIDING EMPLOYMENT FOR OTHER PEOPLE.  IT GIVES YOU THE OPPORTUNITY TO GIVE BACK TO THE COMMUNITY AND SPEND TIME WITH FAMILY AND FRIENDS.“</a:t>
            </a:r>
            <a:endParaRPr lang="en-CA" sz="1400" dirty="0" smtClean="0">
              <a:latin typeface="+mj-lt"/>
            </a:endParaRPr>
          </a:p>
        </p:txBody>
      </p:sp>
      <p:cxnSp>
        <p:nvCxnSpPr>
          <p:cNvPr id="7" name="Straight Connector 6"/>
          <p:cNvCxnSpPr/>
          <p:nvPr/>
        </p:nvCxnSpPr>
        <p:spPr>
          <a:xfrm>
            <a:off x="5524071" y="2777887"/>
            <a:ext cx="3404273"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434646" y="4257969"/>
            <a:ext cx="3613933"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3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66222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150465638"/>
              </p:ext>
            </p:extLst>
          </p:nvPr>
        </p:nvGraphicFramePr>
        <p:xfrm>
          <a:off x="239225" y="2027208"/>
          <a:ext cx="5698437" cy="42687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r>
              <a:rPr lang="en-CA" sz="1200" dirty="0" smtClean="0">
                <a:solidFill>
                  <a:srgbClr val="505150"/>
                </a:solidFill>
              </a:rPr>
              <a:t>.</a:t>
            </a:r>
            <a:endParaRPr lang="en-CA" sz="1200" dirty="0">
              <a:solidFill>
                <a:srgbClr val="505150"/>
              </a:solidFill>
              <a:latin typeface="+mn-lt"/>
            </a:endParaRPr>
          </a:p>
        </p:txBody>
      </p:sp>
      <p:graphicFrame>
        <p:nvGraphicFramePr>
          <p:cNvPr id="6" name="Chart 5"/>
          <p:cNvGraphicFramePr/>
          <p:nvPr>
            <p:extLst>
              <p:ext uri="{D42A27DB-BD31-4B8C-83A1-F6EECF244321}">
                <p14:modId xmlns:p14="http://schemas.microsoft.com/office/powerpoint/2010/main" val="3988114142"/>
              </p:ext>
            </p:extLst>
          </p:nvPr>
        </p:nvGraphicFramePr>
        <p:xfrm>
          <a:off x="3248246" y="2028727"/>
          <a:ext cx="5692554" cy="42793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787458" y="2105570"/>
            <a:ext cx="2731702" cy="307777"/>
          </a:xfrm>
          <a:prstGeom prst="rect">
            <a:avLst/>
          </a:prstGeom>
          <a:noFill/>
        </p:spPr>
        <p:txBody>
          <a:bodyPr wrap="square" rtlCol="0">
            <a:spAutoFit/>
          </a:bodyPr>
          <a:lstStyle/>
          <a:p>
            <a:pPr algn="ctr"/>
            <a:r>
              <a:rPr lang="en-CA" sz="1400" b="1" dirty="0" smtClean="0">
                <a:solidFill>
                  <a:schemeClr val="accent6">
                    <a:lumMod val="75000"/>
                  </a:schemeClr>
                </a:solidFill>
                <a:latin typeface="Arial Narrow" pitchFamily="34" charset="0"/>
              </a:rPr>
              <a:t>Would Sacrifice in a Time Crunch</a:t>
            </a:r>
            <a:endParaRPr lang="en-CA" sz="1400" b="1" dirty="0">
              <a:solidFill>
                <a:schemeClr val="accent6">
                  <a:lumMod val="75000"/>
                </a:schemeClr>
              </a:solidFill>
              <a:latin typeface="Arial Narrow" pitchFamily="34" charset="0"/>
            </a:endParaRPr>
          </a:p>
        </p:txBody>
      </p:sp>
      <p:sp>
        <p:nvSpPr>
          <p:cNvPr id="9" name="Title 11"/>
          <p:cNvSpPr txBox="1">
            <a:spLocks/>
          </p:cNvSpPr>
          <p:nvPr/>
        </p:nvSpPr>
        <p:spPr bwMode="auto">
          <a:xfrm>
            <a:off x="0" y="646981"/>
            <a:ext cx="9144000" cy="71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800" dirty="0" smtClean="0"/>
              <a:t>SMEs prioritize work-life balance</a:t>
            </a:r>
            <a:endParaRPr lang="en-CA" sz="2800" dirty="0"/>
          </a:p>
        </p:txBody>
      </p:sp>
      <p:sp>
        <p:nvSpPr>
          <p:cNvPr id="12" name="Rectangle 11"/>
          <p:cNvSpPr/>
          <p:nvPr/>
        </p:nvSpPr>
        <p:spPr>
          <a:xfrm>
            <a:off x="135007" y="1345541"/>
            <a:ext cx="4332188" cy="584775"/>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…Of the following two options, which one is more important to you?</a:t>
            </a:r>
            <a:r>
              <a:rPr lang="en-CA" sz="1400" dirty="0" smtClean="0">
                <a:latin typeface="+mn-lt"/>
              </a:rPr>
              <a:t>” [Paired Comparison]</a:t>
            </a:r>
            <a:endParaRPr lang="en-CA" sz="1400" dirty="0">
              <a:latin typeface="+mn-lt"/>
            </a:endParaRPr>
          </a:p>
        </p:txBody>
      </p:sp>
      <p:sp>
        <p:nvSpPr>
          <p:cNvPr id="13" name="Rectangle 12"/>
          <p:cNvSpPr/>
          <p:nvPr/>
        </p:nvSpPr>
        <p:spPr>
          <a:xfrm>
            <a:off x="4759016" y="1365061"/>
            <a:ext cx="4332188" cy="584775"/>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a:t>
            </a:r>
            <a:r>
              <a:rPr lang="en-CA" sz="1600" dirty="0">
                <a:latin typeface="+mn-lt"/>
              </a:rPr>
              <a:t>This time I’d like you to let me know which of them you would sacrifice in a time crunch?”</a:t>
            </a:r>
          </a:p>
        </p:txBody>
      </p:sp>
      <p:sp>
        <p:nvSpPr>
          <p:cNvPr id="14" name="TextBox 13"/>
          <p:cNvSpPr txBox="1"/>
          <p:nvPr/>
        </p:nvSpPr>
        <p:spPr>
          <a:xfrm>
            <a:off x="1753038" y="2105570"/>
            <a:ext cx="1335405" cy="307777"/>
          </a:xfrm>
          <a:prstGeom prst="rect">
            <a:avLst/>
          </a:prstGeom>
          <a:noFill/>
        </p:spPr>
        <p:txBody>
          <a:bodyPr wrap="square" rtlCol="0">
            <a:spAutoFit/>
          </a:bodyPr>
          <a:lstStyle/>
          <a:p>
            <a:pPr algn="ctr"/>
            <a:r>
              <a:rPr lang="en-CA" sz="1400" b="1" dirty="0" smtClean="0">
                <a:solidFill>
                  <a:schemeClr val="accent6">
                    <a:lumMod val="75000"/>
                  </a:schemeClr>
                </a:solidFill>
                <a:latin typeface="Arial Narrow" pitchFamily="34" charset="0"/>
              </a:rPr>
              <a:t>Most Important</a:t>
            </a:r>
            <a:endParaRPr lang="en-CA" sz="1400" b="1" dirty="0">
              <a:solidFill>
                <a:schemeClr val="accent6">
                  <a:lumMod val="75000"/>
                </a:schemeClr>
              </a:solidFill>
              <a:latin typeface="Arial Narrow" pitchFamily="34" charset="0"/>
            </a:endParaRPr>
          </a:p>
        </p:txBody>
      </p:sp>
    </p:spTree>
    <p:extLst>
      <p:ext uri="{BB962C8B-B14F-4D97-AF65-F5344CB8AC3E}">
        <p14:creationId xmlns:p14="http://schemas.microsoft.com/office/powerpoint/2010/main" val="2980790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603849"/>
            <a:ext cx="9144000" cy="718080"/>
          </a:xfrm>
        </p:spPr>
        <p:txBody>
          <a:bodyPr/>
          <a:lstStyle/>
          <a:p>
            <a:r>
              <a:rPr lang="en-CA" sz="2800" dirty="0" smtClean="0"/>
              <a:t>Top reward is personal time with friends/family</a:t>
            </a:r>
            <a:endParaRPr lang="en-CA" sz="2800" dirty="0"/>
          </a:p>
        </p:txBody>
      </p:sp>
      <p:graphicFrame>
        <p:nvGraphicFramePr>
          <p:cNvPr id="10" name="Chart 9"/>
          <p:cNvGraphicFramePr/>
          <p:nvPr>
            <p:extLst>
              <p:ext uri="{D42A27DB-BD31-4B8C-83A1-F6EECF244321}">
                <p14:modId xmlns:p14="http://schemas.microsoft.com/office/powerpoint/2010/main" val="575578040"/>
              </p:ext>
            </p:extLst>
          </p:nvPr>
        </p:nvGraphicFramePr>
        <p:xfrm>
          <a:off x="8164" y="1466490"/>
          <a:ext cx="6257697" cy="451571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560" y="1297213"/>
            <a:ext cx="5019056"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do you reward yourself for your business’ success?”</a:t>
            </a:r>
            <a:endParaRPr lang="en-CA" sz="1400" dirty="0">
              <a:latin typeface="+mn-lt"/>
            </a:endParaRPr>
          </a:p>
        </p:txBody>
      </p:sp>
      <p:sp>
        <p:nvSpPr>
          <p:cNvPr id="7" name="Rectangle 6"/>
          <p:cNvSpPr/>
          <p:nvPr/>
        </p:nvSpPr>
        <p:spPr>
          <a:xfrm>
            <a:off x="6390531" y="2608453"/>
            <a:ext cx="2749774" cy="954107"/>
          </a:xfrm>
          <a:prstGeom prst="rect">
            <a:avLst/>
          </a:prstGeom>
        </p:spPr>
        <p:txBody>
          <a:bodyPr wrap="square">
            <a:spAutoFit/>
          </a:bodyPr>
          <a:lstStyle/>
          <a:p>
            <a:pPr fontAlgn="auto">
              <a:spcBef>
                <a:spcPts val="0"/>
              </a:spcBef>
              <a:spcAft>
                <a:spcPts val="0"/>
              </a:spcAft>
              <a:defRPr/>
            </a:pPr>
            <a:r>
              <a:rPr lang="en-CA" sz="1400" dirty="0">
                <a:latin typeface="+mj-lt"/>
              </a:rPr>
              <a:t>“FREE TIME WITH FAMILY. JUST THE </a:t>
            </a:r>
            <a:r>
              <a:rPr lang="en-CA" sz="1400" dirty="0" smtClean="0">
                <a:latin typeface="+mj-lt"/>
              </a:rPr>
              <a:t>TIME AND ABILITY </a:t>
            </a:r>
            <a:r>
              <a:rPr lang="en-CA" sz="1400" dirty="0">
                <a:latin typeface="+mj-lt"/>
              </a:rPr>
              <a:t>TO DO WHAT I WOULD LIKE TO DO WITH MY FAMILY</a:t>
            </a:r>
            <a:r>
              <a:rPr lang="en-CA" sz="1400" dirty="0" smtClean="0">
                <a:latin typeface="+mj-lt"/>
              </a:rPr>
              <a:t>.”</a:t>
            </a:r>
            <a:endParaRPr lang="en-CA" sz="1400" dirty="0">
              <a:latin typeface="+mj-lt"/>
            </a:endParaRPr>
          </a:p>
        </p:txBody>
      </p:sp>
      <p:cxnSp>
        <p:nvCxnSpPr>
          <p:cNvPr id="9" name="Straight Connector 8"/>
          <p:cNvCxnSpPr/>
          <p:nvPr/>
        </p:nvCxnSpPr>
        <p:spPr>
          <a:xfrm>
            <a:off x="6490314" y="2608453"/>
            <a:ext cx="2533943"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90531" y="3446536"/>
            <a:ext cx="2749774" cy="1169551"/>
          </a:xfrm>
          <a:prstGeom prst="rect">
            <a:avLst/>
          </a:prstGeom>
          <a:noFill/>
        </p:spPr>
        <p:txBody>
          <a:bodyPr wrap="square" rtlCol="0">
            <a:spAutoFit/>
          </a:bodyPr>
          <a:lstStyle/>
          <a:p>
            <a:r>
              <a:rPr lang="en-CA" sz="1400" i="1" dirty="0" smtClean="0">
                <a:solidFill>
                  <a:schemeClr val="tx1">
                    <a:lumMod val="75000"/>
                    <a:lumOff val="25000"/>
                  </a:schemeClr>
                </a:solidFill>
              </a:rPr>
              <a:t>Director,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5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$250,000 to $500,000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38726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621102"/>
            <a:ext cx="9144000" cy="718080"/>
          </a:xfrm>
        </p:spPr>
        <p:txBody>
          <a:bodyPr/>
          <a:lstStyle/>
          <a:p>
            <a:r>
              <a:rPr lang="en-CA" sz="2800" dirty="0" smtClean="0"/>
              <a:t>SMEs make meaningful sacrifices to help their business grow</a:t>
            </a:r>
            <a:endParaRPr lang="en-CA" sz="2800" dirty="0"/>
          </a:p>
        </p:txBody>
      </p:sp>
      <p:graphicFrame>
        <p:nvGraphicFramePr>
          <p:cNvPr id="10" name="Chart 9"/>
          <p:cNvGraphicFramePr/>
          <p:nvPr>
            <p:extLst>
              <p:ext uri="{D42A27DB-BD31-4B8C-83A1-F6EECF244321}">
                <p14:modId xmlns:p14="http://schemas.microsoft.com/office/powerpoint/2010/main" val="4209503994"/>
              </p:ext>
            </p:extLst>
          </p:nvPr>
        </p:nvGraphicFramePr>
        <p:xfrm>
          <a:off x="99560" y="1423358"/>
          <a:ext cx="5904425" cy="472141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3556" y="1254081"/>
            <a:ext cx="8615915"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Have you ever had to make any of the following personal sacrifices to help your business succeed?”</a:t>
            </a:r>
            <a:endParaRPr lang="en-CA" sz="1400" dirty="0">
              <a:latin typeface="+mn-lt"/>
            </a:endParaRPr>
          </a:p>
        </p:txBody>
      </p:sp>
      <p:sp>
        <p:nvSpPr>
          <p:cNvPr id="13" name="Rectangle 12"/>
          <p:cNvSpPr/>
          <p:nvPr/>
        </p:nvSpPr>
        <p:spPr>
          <a:xfrm>
            <a:off x="6325215" y="2608453"/>
            <a:ext cx="2749774" cy="1384995"/>
          </a:xfrm>
          <a:prstGeom prst="rect">
            <a:avLst/>
          </a:prstGeom>
        </p:spPr>
        <p:txBody>
          <a:bodyPr wrap="square">
            <a:spAutoFit/>
          </a:bodyPr>
          <a:lstStyle/>
          <a:p>
            <a:pPr fontAlgn="auto">
              <a:spcBef>
                <a:spcPts val="0"/>
              </a:spcBef>
              <a:spcAft>
                <a:spcPts val="0"/>
              </a:spcAft>
              <a:defRPr/>
            </a:pPr>
            <a:r>
              <a:rPr lang="en-CA" sz="1400" dirty="0">
                <a:latin typeface="+mj-lt"/>
              </a:rPr>
              <a:t>“LIFESTYLE I GUESS. MAKING MONEY FROM A COMPANY, YOU TREAT YOURSELF, BUT WHEN YOU'RE AN ENTREPRENEUR YOU PUT THE MONEY INTO YOUR COMPANY.”</a:t>
            </a:r>
          </a:p>
        </p:txBody>
      </p:sp>
      <p:cxnSp>
        <p:nvCxnSpPr>
          <p:cNvPr id="14" name="Straight Connector 13"/>
          <p:cNvCxnSpPr/>
          <p:nvPr/>
        </p:nvCxnSpPr>
        <p:spPr>
          <a:xfrm>
            <a:off x="6490314" y="2608453"/>
            <a:ext cx="2300003"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325215" y="3860193"/>
            <a:ext cx="2749774" cy="1169551"/>
          </a:xfrm>
          <a:prstGeom prst="rect">
            <a:avLst/>
          </a:prstGeom>
          <a:noFill/>
        </p:spPr>
        <p:txBody>
          <a:bodyPr wrap="square" rtlCol="0">
            <a:spAutoFit/>
          </a:bodyPr>
          <a:lstStyle/>
          <a:p>
            <a:r>
              <a:rPr lang="en-CA" sz="1400" i="1" dirty="0" smtClean="0">
                <a:solidFill>
                  <a:schemeClr val="tx1">
                    <a:lumMod val="75000"/>
                    <a:lumOff val="25000"/>
                  </a:schemeClr>
                </a:solidFill>
              </a:rPr>
              <a:t>CEO or President, </a:t>
            </a:r>
          </a:p>
          <a:p>
            <a:r>
              <a:rPr lang="en-CA" sz="1400" i="1" dirty="0" smtClean="0">
                <a:solidFill>
                  <a:schemeClr val="tx1">
                    <a:lumMod val="75000"/>
                    <a:lumOff val="25000"/>
                  </a:schemeClr>
                </a:solidFill>
              </a:rPr>
              <a:t>Energy or Oil and Gas, </a:t>
            </a:r>
          </a:p>
          <a:p>
            <a:r>
              <a:rPr lang="en-CA" sz="1400" i="1" dirty="0" smtClean="0">
                <a:solidFill>
                  <a:schemeClr val="tx1">
                    <a:lumMod val="75000"/>
                    <a:lumOff val="25000"/>
                  </a:schemeClr>
                </a:solidFill>
              </a:rPr>
              <a:t>13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3433120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479156"/>
            <a:ext cx="7772400" cy="684199"/>
          </a:xfrm>
        </p:spPr>
        <p:txBody>
          <a:bodyPr/>
          <a:lstStyle/>
          <a:p>
            <a:r>
              <a:rPr lang="en-CA" sz="3200" dirty="0" smtClean="0"/>
              <a:t>Background and Methodology</a:t>
            </a:r>
            <a:endParaRPr lang="en-US" sz="3200" dirty="0"/>
          </a:p>
        </p:txBody>
      </p:sp>
    </p:spTree>
    <p:extLst>
      <p:ext uri="{BB962C8B-B14F-4D97-AF65-F5344CB8AC3E}">
        <p14:creationId xmlns:p14="http://schemas.microsoft.com/office/powerpoint/2010/main" val="272441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638354"/>
            <a:ext cx="9144000" cy="718080"/>
          </a:xfrm>
        </p:spPr>
        <p:txBody>
          <a:bodyPr/>
          <a:lstStyle/>
          <a:p>
            <a:r>
              <a:rPr lang="en-CA" sz="2800" dirty="0" smtClean="0"/>
              <a:t>One in four SMEs has never given themselves a raise</a:t>
            </a:r>
            <a:endParaRPr lang="en-CA" sz="2800" dirty="0"/>
          </a:p>
        </p:txBody>
      </p:sp>
      <p:graphicFrame>
        <p:nvGraphicFramePr>
          <p:cNvPr id="10" name="Chart 9"/>
          <p:cNvGraphicFramePr/>
          <p:nvPr>
            <p:extLst>
              <p:ext uri="{D42A27DB-BD31-4B8C-83A1-F6EECF244321}">
                <p14:modId xmlns:p14="http://schemas.microsoft.com/office/powerpoint/2010/main" val="2266745180"/>
              </p:ext>
            </p:extLst>
          </p:nvPr>
        </p:nvGraphicFramePr>
        <p:xfrm>
          <a:off x="8164" y="1668629"/>
          <a:ext cx="7132320" cy="429345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857287" y="2984780"/>
            <a:ext cx="3277883" cy="523220"/>
          </a:xfrm>
          <a:prstGeom prst="rect">
            <a:avLst/>
          </a:prstGeom>
        </p:spPr>
        <p:txBody>
          <a:bodyPr wrap="square">
            <a:spAutoFit/>
          </a:bodyPr>
          <a:lstStyle/>
          <a:p>
            <a:pPr fontAlgn="auto">
              <a:spcBef>
                <a:spcPts val="0"/>
              </a:spcBef>
              <a:spcAft>
                <a:spcPts val="0"/>
              </a:spcAft>
              <a:defRPr/>
            </a:pPr>
            <a:r>
              <a:rPr lang="en-CA" sz="1400" dirty="0" smtClean="0">
                <a:latin typeface="+mj-lt"/>
              </a:rPr>
              <a:t>“IN A DRY PERIOD, I’VE HAD TO MISS A CHEQUE”</a:t>
            </a:r>
            <a:endParaRPr lang="en-CA" sz="1400" dirty="0">
              <a:latin typeface="+mj-lt"/>
            </a:endParaRPr>
          </a:p>
        </p:txBody>
      </p:sp>
      <p:cxnSp>
        <p:nvCxnSpPr>
          <p:cNvPr id="7" name="Straight Connector 6"/>
          <p:cNvCxnSpPr/>
          <p:nvPr/>
        </p:nvCxnSpPr>
        <p:spPr>
          <a:xfrm>
            <a:off x="5951377" y="2976858"/>
            <a:ext cx="2804434"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57288" y="3439155"/>
            <a:ext cx="3277882" cy="1384995"/>
          </a:xfrm>
          <a:prstGeom prst="rect">
            <a:avLst/>
          </a:prstGeom>
          <a:noFill/>
        </p:spPr>
        <p:txBody>
          <a:bodyPr wrap="square" rtlCol="0">
            <a:spAutoFit/>
          </a:bodyPr>
          <a:lstStyle/>
          <a:p>
            <a:r>
              <a:rPr lang="en-CA" sz="1400" i="1" dirty="0" smtClean="0"/>
              <a:t>Director, </a:t>
            </a:r>
          </a:p>
          <a:p>
            <a:r>
              <a:rPr lang="en-CA" sz="1400" i="1" dirty="0" smtClean="0"/>
              <a:t>Construction, </a:t>
            </a:r>
          </a:p>
          <a:p>
            <a:r>
              <a:rPr lang="en-CA" sz="1400" i="1" dirty="0" smtClean="0"/>
              <a:t>5 years in business,</a:t>
            </a:r>
          </a:p>
          <a:p>
            <a:r>
              <a:rPr lang="en-CA" sz="1400" i="1" dirty="0" smtClean="0"/>
              <a:t>1-4 employees,</a:t>
            </a:r>
          </a:p>
          <a:p>
            <a:r>
              <a:rPr lang="en-CA" sz="1400" i="1" dirty="0" smtClean="0"/>
              <a:t>$250,000 to less than $500,000 in revenues.</a:t>
            </a:r>
            <a:endParaRPr lang="en-CA" sz="1400" i="1" dirty="0"/>
          </a:p>
        </p:txBody>
      </p:sp>
      <p:sp>
        <p:nvSpPr>
          <p:cNvPr id="11" name="Rectangle 10"/>
          <p:cNvSpPr/>
          <p:nvPr/>
        </p:nvSpPr>
        <p:spPr>
          <a:xfrm>
            <a:off x="113557" y="1323776"/>
            <a:ext cx="4001244" cy="307777"/>
          </a:xfrm>
          <a:prstGeom prst="rect">
            <a:avLst/>
          </a:prstGeom>
          <a:ln w="12700">
            <a:solidFill>
              <a:schemeClr val="tx1"/>
            </a:solidFill>
          </a:ln>
        </p:spPr>
        <p:txBody>
          <a:bodyPr wrap="square">
            <a:spAutoFit/>
          </a:bodyPr>
          <a:lstStyle/>
          <a:p>
            <a:r>
              <a:rPr lang="en-CA" sz="1400" dirty="0">
                <a:latin typeface="+mn-lt"/>
              </a:rPr>
              <a:t>“When was the last time you gave yourself a raise?”</a:t>
            </a:r>
          </a:p>
        </p:txBody>
      </p:sp>
    </p:spTree>
    <p:extLst>
      <p:ext uri="{BB962C8B-B14F-4D97-AF65-F5344CB8AC3E}">
        <p14:creationId xmlns:p14="http://schemas.microsoft.com/office/powerpoint/2010/main" val="285207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621063"/>
            <a:ext cx="9144000" cy="718080"/>
          </a:xfrm>
        </p:spPr>
        <p:txBody>
          <a:bodyPr/>
          <a:lstStyle/>
          <a:p>
            <a:r>
              <a:rPr lang="en-CA" sz="2800" dirty="0" smtClean="0"/>
              <a:t>Most SMEs vacation in their downtime</a:t>
            </a:r>
            <a:endParaRPr lang="en-CA" sz="2800" dirty="0"/>
          </a:p>
        </p:txBody>
      </p:sp>
      <p:graphicFrame>
        <p:nvGraphicFramePr>
          <p:cNvPr id="10" name="Chart 9"/>
          <p:cNvGraphicFramePr/>
          <p:nvPr>
            <p:extLst>
              <p:ext uri="{D42A27DB-BD31-4B8C-83A1-F6EECF244321}">
                <p14:modId xmlns:p14="http://schemas.microsoft.com/office/powerpoint/2010/main" val="2778861420"/>
              </p:ext>
            </p:extLst>
          </p:nvPr>
        </p:nvGraphicFramePr>
        <p:xfrm>
          <a:off x="8164" y="1275689"/>
          <a:ext cx="7132320" cy="45847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251530" y="2325646"/>
            <a:ext cx="4892454" cy="954107"/>
          </a:xfrm>
          <a:prstGeom prst="rect">
            <a:avLst/>
          </a:prstGeom>
        </p:spPr>
        <p:txBody>
          <a:bodyPr wrap="square">
            <a:spAutoFit/>
          </a:bodyPr>
          <a:lstStyle/>
          <a:p>
            <a:pPr fontAlgn="auto">
              <a:spcBef>
                <a:spcPts val="0"/>
              </a:spcBef>
              <a:spcAft>
                <a:spcPts val="0"/>
              </a:spcAft>
              <a:defRPr/>
            </a:pPr>
            <a:r>
              <a:rPr lang="en-CA" sz="1400" dirty="0" smtClean="0">
                <a:latin typeface="+mj-lt"/>
              </a:rPr>
              <a:t>“I </a:t>
            </a:r>
            <a:r>
              <a:rPr lang="en-CA" sz="1400" dirty="0">
                <a:latin typeface="+mj-lt"/>
              </a:rPr>
              <a:t>CAN'T COUNT HOW MANY TIMES I HAVE HAD TO MISS OUT ON A VACATION OR SPENDING TIMES WITH FRIENDS OR FAMILY.  YOUR STAFF OFTEN HAVE TO COME FIRST, OFTEN THAT MEANS PUTTING YOUR FAMILY DOWN ON THE TOTEM </a:t>
            </a:r>
            <a:r>
              <a:rPr lang="en-CA" sz="1400" dirty="0" smtClean="0">
                <a:latin typeface="+mj-lt"/>
              </a:rPr>
              <a:t>POLE.“</a:t>
            </a:r>
          </a:p>
        </p:txBody>
      </p:sp>
      <p:cxnSp>
        <p:nvCxnSpPr>
          <p:cNvPr id="13" name="Straight Connector 12"/>
          <p:cNvCxnSpPr/>
          <p:nvPr/>
        </p:nvCxnSpPr>
        <p:spPr>
          <a:xfrm>
            <a:off x="4416629" y="2325646"/>
            <a:ext cx="4658343"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251529" y="3198638"/>
            <a:ext cx="4823443" cy="1169551"/>
          </a:xfrm>
          <a:prstGeom prst="rect">
            <a:avLst/>
          </a:prstGeom>
          <a:noFill/>
        </p:spPr>
        <p:txBody>
          <a:bodyPr wrap="square" rtlCol="0">
            <a:spAutoFit/>
          </a:bodyPr>
          <a:lstStyle/>
          <a:p>
            <a:r>
              <a:rPr lang="en-CA" sz="1400" i="1" dirty="0" smtClean="0">
                <a:solidFill>
                  <a:schemeClr val="tx1">
                    <a:lumMod val="75000"/>
                    <a:lumOff val="25000"/>
                  </a:schemeClr>
                </a:solidFill>
              </a:rPr>
              <a:t>CEO or President, </a:t>
            </a:r>
          </a:p>
          <a:p>
            <a:r>
              <a:rPr lang="en-CA" sz="1400" i="1" dirty="0" smtClean="0">
                <a:solidFill>
                  <a:schemeClr val="tx1">
                    <a:lumMod val="75000"/>
                    <a:lumOff val="25000"/>
                  </a:schemeClr>
                </a:solidFill>
              </a:rPr>
              <a:t>Accommodation/Food Services/Tourism/Hospitality/Restaurant, </a:t>
            </a:r>
          </a:p>
          <a:p>
            <a:r>
              <a:rPr lang="en-CA" sz="1400" i="1" dirty="0" smtClean="0">
                <a:solidFill>
                  <a:schemeClr val="tx1">
                    <a:lumMod val="75000"/>
                    <a:lumOff val="25000"/>
                  </a:schemeClr>
                </a:solidFill>
              </a:rPr>
              <a:t>32 years in business,</a:t>
            </a:r>
          </a:p>
          <a:p>
            <a:r>
              <a:rPr lang="en-CA" sz="1400" i="1" dirty="0" smtClean="0">
                <a:solidFill>
                  <a:schemeClr val="tx1">
                    <a:lumMod val="75000"/>
                    <a:lumOff val="25000"/>
                  </a:schemeClr>
                </a:solidFill>
              </a:rPr>
              <a:t>20-49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
        <p:nvSpPr>
          <p:cNvPr id="16" name="Rectangle 15"/>
          <p:cNvSpPr/>
          <p:nvPr/>
        </p:nvSpPr>
        <p:spPr>
          <a:xfrm>
            <a:off x="3242254" y="4570403"/>
            <a:ext cx="4892454" cy="738664"/>
          </a:xfrm>
          <a:prstGeom prst="rect">
            <a:avLst/>
          </a:prstGeom>
        </p:spPr>
        <p:txBody>
          <a:bodyPr wrap="square">
            <a:spAutoFit/>
          </a:bodyPr>
          <a:lstStyle/>
          <a:p>
            <a:pPr fontAlgn="auto">
              <a:spcBef>
                <a:spcPts val="0"/>
              </a:spcBef>
              <a:spcAft>
                <a:spcPts val="0"/>
              </a:spcAft>
              <a:defRPr/>
            </a:pPr>
            <a:r>
              <a:rPr lang="en-CA" sz="1400" dirty="0" smtClean="0">
                <a:latin typeface="+mj-lt"/>
              </a:rPr>
              <a:t>“I </a:t>
            </a:r>
            <a:r>
              <a:rPr lang="en-CA" sz="1400" dirty="0">
                <a:latin typeface="+mj-lt"/>
              </a:rPr>
              <a:t>CAN TAKE A VACATION WHENEVER I WANT. I CAN DO PERSONAL THINGS WHENEVER I WANT BECAUSE I HAVE EMPLOYEES TO DO THINGS.“</a:t>
            </a:r>
            <a:endParaRPr lang="en-CA" sz="1400" dirty="0" smtClean="0">
              <a:latin typeface="+mj-lt"/>
            </a:endParaRPr>
          </a:p>
        </p:txBody>
      </p:sp>
      <p:cxnSp>
        <p:nvCxnSpPr>
          <p:cNvPr id="17" name="Straight Connector 16"/>
          <p:cNvCxnSpPr/>
          <p:nvPr/>
        </p:nvCxnSpPr>
        <p:spPr>
          <a:xfrm>
            <a:off x="3407353" y="4570403"/>
            <a:ext cx="3940504"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242253" y="5231430"/>
            <a:ext cx="4823443"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Transportation and Warehousing, </a:t>
            </a:r>
          </a:p>
          <a:p>
            <a:r>
              <a:rPr lang="en-CA" sz="1400" i="1" dirty="0" smtClean="0">
                <a:solidFill>
                  <a:schemeClr val="tx1">
                    <a:lumMod val="75000"/>
                    <a:lumOff val="25000"/>
                  </a:schemeClr>
                </a:solidFill>
              </a:rPr>
              <a:t>15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$500,000 to less than $1 million in revenues.</a:t>
            </a:r>
            <a:endParaRPr lang="en-CA" sz="1400" i="1" dirty="0">
              <a:solidFill>
                <a:schemeClr val="tx1">
                  <a:lumMod val="75000"/>
                  <a:lumOff val="25000"/>
                </a:schemeClr>
              </a:solidFill>
            </a:endParaRPr>
          </a:p>
        </p:txBody>
      </p:sp>
      <p:sp>
        <p:nvSpPr>
          <p:cNvPr id="19" name="Rectangle 18"/>
          <p:cNvSpPr/>
          <p:nvPr/>
        </p:nvSpPr>
        <p:spPr>
          <a:xfrm>
            <a:off x="113557" y="1121799"/>
            <a:ext cx="4001244" cy="307777"/>
          </a:xfrm>
          <a:prstGeom prst="rect">
            <a:avLst/>
          </a:prstGeom>
          <a:ln w="12700">
            <a:solidFill>
              <a:schemeClr val="tx1"/>
            </a:solidFill>
          </a:ln>
        </p:spPr>
        <p:txBody>
          <a:bodyPr wrap="square">
            <a:spAutoFit/>
          </a:bodyPr>
          <a:lstStyle/>
          <a:p>
            <a:r>
              <a:rPr lang="en-CA" sz="1400" dirty="0">
                <a:latin typeface="+mn-lt"/>
              </a:rPr>
              <a:t>“When was the last time you took a vacation?”</a:t>
            </a:r>
          </a:p>
        </p:txBody>
      </p:sp>
    </p:spTree>
    <p:extLst>
      <p:ext uri="{BB962C8B-B14F-4D97-AF65-F5344CB8AC3E}">
        <p14:creationId xmlns:p14="http://schemas.microsoft.com/office/powerpoint/2010/main" val="3269703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594910"/>
            <a:ext cx="9144000" cy="718080"/>
          </a:xfrm>
        </p:spPr>
        <p:txBody>
          <a:bodyPr/>
          <a:lstStyle/>
          <a:p>
            <a:r>
              <a:rPr lang="en-CA" sz="2800" dirty="0" smtClean="0"/>
              <a:t>SMEs are burning the midnight oil</a:t>
            </a:r>
            <a:endParaRPr lang="en-CA" sz="2800" dirty="0"/>
          </a:p>
        </p:txBody>
      </p:sp>
      <p:graphicFrame>
        <p:nvGraphicFramePr>
          <p:cNvPr id="10" name="Chart 9"/>
          <p:cNvGraphicFramePr/>
          <p:nvPr>
            <p:extLst>
              <p:ext uri="{D42A27DB-BD31-4B8C-83A1-F6EECF244321}">
                <p14:modId xmlns:p14="http://schemas.microsoft.com/office/powerpoint/2010/main" val="2221823341"/>
              </p:ext>
            </p:extLst>
          </p:nvPr>
        </p:nvGraphicFramePr>
        <p:xfrm>
          <a:off x="-1084516" y="1345649"/>
          <a:ext cx="7132320" cy="45847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281801" y="4369866"/>
            <a:ext cx="4046469" cy="523220"/>
          </a:xfrm>
          <a:prstGeom prst="rect">
            <a:avLst/>
          </a:prstGeom>
        </p:spPr>
        <p:txBody>
          <a:bodyPr wrap="square">
            <a:spAutoFit/>
          </a:bodyPr>
          <a:lstStyle/>
          <a:p>
            <a:pPr fontAlgn="auto">
              <a:spcBef>
                <a:spcPts val="0"/>
              </a:spcBef>
              <a:spcAft>
                <a:spcPts val="0"/>
              </a:spcAft>
              <a:defRPr/>
            </a:pPr>
            <a:r>
              <a:rPr lang="en-CA" sz="1400" dirty="0" smtClean="0">
                <a:latin typeface="+mj-lt"/>
              </a:rPr>
              <a:t>“I PUT IN A LOT OF HOURS, BUT I STILL HAVE A LOT OF FREEDOM.”</a:t>
            </a:r>
            <a:endParaRPr lang="en-CA" sz="1400" dirty="0">
              <a:latin typeface="+mj-lt"/>
            </a:endParaRPr>
          </a:p>
        </p:txBody>
      </p:sp>
      <p:cxnSp>
        <p:nvCxnSpPr>
          <p:cNvPr id="7" name="Straight Connector 6"/>
          <p:cNvCxnSpPr/>
          <p:nvPr/>
        </p:nvCxnSpPr>
        <p:spPr>
          <a:xfrm>
            <a:off x="4390013" y="4369866"/>
            <a:ext cx="36153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300880" y="4877310"/>
            <a:ext cx="4046469" cy="1169551"/>
          </a:xfrm>
          <a:prstGeom prst="rect">
            <a:avLst/>
          </a:prstGeom>
          <a:noFill/>
        </p:spPr>
        <p:txBody>
          <a:bodyPr wrap="square" rtlCol="0">
            <a:spAutoFit/>
          </a:bodyPr>
          <a:lstStyle/>
          <a:p>
            <a:r>
              <a:rPr lang="en-CA" sz="1400" i="1" dirty="0" smtClean="0"/>
              <a:t>General Manager or Office Manager, </a:t>
            </a:r>
          </a:p>
          <a:p>
            <a:r>
              <a:rPr lang="en-CA" sz="1400" i="1" dirty="0" smtClean="0"/>
              <a:t>Health Care and Social Assistance, </a:t>
            </a:r>
          </a:p>
          <a:p>
            <a:r>
              <a:rPr lang="en-CA" sz="1400" i="1" dirty="0" smtClean="0"/>
              <a:t>35 years in business,</a:t>
            </a:r>
          </a:p>
          <a:p>
            <a:r>
              <a:rPr lang="en-CA" sz="1400" i="1" dirty="0" smtClean="0"/>
              <a:t>20-49 employees,</a:t>
            </a:r>
          </a:p>
          <a:p>
            <a:r>
              <a:rPr lang="en-CA" sz="1400" i="1" dirty="0" smtClean="0"/>
              <a:t>$3 million to less than $5 million in revenues.</a:t>
            </a:r>
            <a:endParaRPr lang="en-CA" sz="1400" i="1" dirty="0"/>
          </a:p>
        </p:txBody>
      </p:sp>
      <p:sp>
        <p:nvSpPr>
          <p:cNvPr id="11" name="Rectangle 10"/>
          <p:cNvSpPr/>
          <p:nvPr/>
        </p:nvSpPr>
        <p:spPr>
          <a:xfrm>
            <a:off x="5662474" y="1797206"/>
            <a:ext cx="3261608" cy="738664"/>
          </a:xfrm>
          <a:prstGeom prst="rect">
            <a:avLst/>
          </a:prstGeom>
        </p:spPr>
        <p:txBody>
          <a:bodyPr wrap="square">
            <a:spAutoFit/>
          </a:bodyPr>
          <a:lstStyle/>
          <a:p>
            <a:pPr fontAlgn="auto">
              <a:spcBef>
                <a:spcPts val="0"/>
              </a:spcBef>
              <a:spcAft>
                <a:spcPts val="0"/>
              </a:spcAft>
              <a:defRPr/>
            </a:pPr>
            <a:r>
              <a:rPr lang="en-CA" sz="1400" dirty="0">
                <a:latin typeface="+mj-lt"/>
              </a:rPr>
              <a:t>“BEING AWAY FROM FRIENDS AND </a:t>
            </a:r>
            <a:r>
              <a:rPr lang="en-CA" sz="1400" dirty="0" smtClean="0">
                <a:latin typeface="+mj-lt"/>
              </a:rPr>
              <a:t>FAMILY. </a:t>
            </a:r>
            <a:r>
              <a:rPr lang="en-CA" sz="1400" dirty="0">
                <a:latin typeface="+mj-lt"/>
              </a:rPr>
              <a:t>EARLY </a:t>
            </a:r>
            <a:r>
              <a:rPr lang="en-CA" sz="1400" dirty="0" smtClean="0">
                <a:latin typeface="+mj-lt"/>
              </a:rPr>
              <a:t>ON IN THE BUSINESS WE WERE HERE 85 HOURS A WEEK.”</a:t>
            </a:r>
            <a:endParaRPr lang="en-CA" sz="1400" dirty="0">
              <a:latin typeface="+mj-lt"/>
            </a:endParaRPr>
          </a:p>
        </p:txBody>
      </p:sp>
      <p:cxnSp>
        <p:nvCxnSpPr>
          <p:cNvPr id="13" name="Straight Connector 12"/>
          <p:cNvCxnSpPr/>
          <p:nvPr/>
        </p:nvCxnSpPr>
        <p:spPr>
          <a:xfrm>
            <a:off x="5758292" y="1797206"/>
            <a:ext cx="2868123"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92268" y="2406690"/>
            <a:ext cx="4046469" cy="1169551"/>
          </a:xfrm>
          <a:prstGeom prst="rect">
            <a:avLst/>
          </a:prstGeom>
          <a:noFill/>
        </p:spPr>
        <p:txBody>
          <a:bodyPr wrap="square" rtlCol="0">
            <a:spAutoFit/>
          </a:bodyPr>
          <a:lstStyle/>
          <a:p>
            <a:r>
              <a:rPr lang="en-CA" sz="1400" i="1" dirty="0" smtClean="0"/>
              <a:t>Owner/Operator, </a:t>
            </a:r>
          </a:p>
          <a:p>
            <a:r>
              <a:rPr lang="en-CA" sz="1400" i="1" dirty="0" smtClean="0"/>
              <a:t>Construction, </a:t>
            </a:r>
          </a:p>
          <a:p>
            <a:r>
              <a:rPr lang="en-CA" sz="1400" i="1" dirty="0" smtClean="0"/>
              <a:t>7 years in business,</a:t>
            </a:r>
          </a:p>
          <a:p>
            <a:r>
              <a:rPr lang="en-CA" sz="1400" i="1" dirty="0" smtClean="0"/>
              <a:t>1-4 employees,</a:t>
            </a:r>
          </a:p>
          <a:p>
            <a:r>
              <a:rPr lang="en-CA" sz="1400" i="1" dirty="0"/>
              <a:t>$250,000 to less than $500,000 in revenues.</a:t>
            </a:r>
          </a:p>
        </p:txBody>
      </p:sp>
      <p:sp>
        <p:nvSpPr>
          <p:cNvPr id="16" name="Rectangle 15"/>
          <p:cNvSpPr/>
          <p:nvPr/>
        </p:nvSpPr>
        <p:spPr>
          <a:xfrm>
            <a:off x="113557" y="1137330"/>
            <a:ext cx="4360472" cy="307777"/>
          </a:xfrm>
          <a:prstGeom prst="rect">
            <a:avLst/>
          </a:prstGeom>
          <a:ln w="12700">
            <a:solidFill>
              <a:schemeClr val="tx1"/>
            </a:solidFill>
          </a:ln>
        </p:spPr>
        <p:txBody>
          <a:bodyPr wrap="square">
            <a:spAutoFit/>
          </a:bodyPr>
          <a:lstStyle/>
          <a:p>
            <a:r>
              <a:rPr lang="en-CA" sz="1400" dirty="0">
                <a:latin typeface="+mn-lt"/>
              </a:rPr>
              <a:t>“On average, how many hours do you work a week?”</a:t>
            </a:r>
          </a:p>
        </p:txBody>
      </p:sp>
    </p:spTree>
    <p:extLst>
      <p:ext uri="{BB962C8B-B14F-4D97-AF65-F5344CB8AC3E}">
        <p14:creationId xmlns:p14="http://schemas.microsoft.com/office/powerpoint/2010/main" val="3654083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587829"/>
            <a:ext cx="9144000" cy="718080"/>
          </a:xfrm>
        </p:spPr>
        <p:txBody>
          <a:bodyPr/>
          <a:lstStyle/>
          <a:p>
            <a:r>
              <a:rPr lang="en-CA" sz="2800" dirty="0" smtClean="0"/>
              <a:t>Rewards and Sacrifices</a:t>
            </a:r>
            <a:endParaRPr lang="en-CA" sz="2800" dirty="0"/>
          </a:p>
        </p:txBody>
      </p:sp>
      <p:graphicFrame>
        <p:nvGraphicFramePr>
          <p:cNvPr id="10" name="Chart 9"/>
          <p:cNvGraphicFramePr/>
          <p:nvPr>
            <p:extLst>
              <p:ext uri="{D42A27DB-BD31-4B8C-83A1-F6EECF244321}">
                <p14:modId xmlns:p14="http://schemas.microsoft.com/office/powerpoint/2010/main" val="2564231259"/>
              </p:ext>
            </p:extLst>
          </p:nvPr>
        </p:nvGraphicFramePr>
        <p:xfrm>
          <a:off x="8164" y="1597152"/>
          <a:ext cx="7132320" cy="459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13556" y="1182789"/>
            <a:ext cx="8954244" cy="523220"/>
          </a:xfrm>
          <a:prstGeom prst="rect">
            <a:avLst/>
          </a:prstGeom>
          <a:ln w="12700">
            <a:solidFill>
              <a:schemeClr val="tx1"/>
            </a:solidFill>
          </a:ln>
        </p:spPr>
        <p:txBody>
          <a:bodyPr wrap="square">
            <a:spAutoFit/>
          </a:bodyPr>
          <a:lstStyle/>
          <a:p>
            <a:r>
              <a:rPr lang="en-CA" sz="1400" dirty="0">
                <a:latin typeface="+mn-lt"/>
              </a:rPr>
              <a:t>“In the last year, would you say that the amount of time you’ve invested in your business has increased, decreased, or stayed the same?”</a:t>
            </a:r>
          </a:p>
        </p:txBody>
      </p:sp>
      <p:sp>
        <p:nvSpPr>
          <p:cNvPr id="7" name="Rectangle 6"/>
          <p:cNvSpPr/>
          <p:nvPr/>
        </p:nvSpPr>
        <p:spPr>
          <a:xfrm>
            <a:off x="4782544" y="1953238"/>
            <a:ext cx="4046469" cy="523220"/>
          </a:xfrm>
          <a:prstGeom prst="rect">
            <a:avLst/>
          </a:prstGeom>
        </p:spPr>
        <p:txBody>
          <a:bodyPr wrap="square">
            <a:spAutoFit/>
          </a:bodyPr>
          <a:lstStyle/>
          <a:p>
            <a:pPr fontAlgn="auto">
              <a:spcBef>
                <a:spcPts val="0"/>
              </a:spcBef>
              <a:spcAft>
                <a:spcPts val="0"/>
              </a:spcAft>
              <a:defRPr/>
            </a:pPr>
            <a:r>
              <a:rPr lang="en-CA" sz="1400" dirty="0">
                <a:latin typeface="+mj-lt"/>
              </a:rPr>
              <a:t>“THERE'S SO MANY HOURS IN A DAY, YOU HAVE TO CHOOSE WHAT YOUR PRIORITIES ARE</a:t>
            </a:r>
            <a:r>
              <a:rPr lang="en-CA" sz="1400" dirty="0" smtClean="0">
                <a:latin typeface="+mj-lt"/>
              </a:rPr>
              <a:t>.”</a:t>
            </a:r>
            <a:endParaRPr lang="en-CA" sz="1400" dirty="0">
              <a:latin typeface="+mj-lt"/>
            </a:endParaRPr>
          </a:p>
        </p:txBody>
      </p:sp>
      <p:cxnSp>
        <p:nvCxnSpPr>
          <p:cNvPr id="9" name="Straight Connector 8"/>
          <p:cNvCxnSpPr/>
          <p:nvPr/>
        </p:nvCxnSpPr>
        <p:spPr>
          <a:xfrm>
            <a:off x="4890756" y="1953238"/>
            <a:ext cx="36153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82544" y="2361487"/>
            <a:ext cx="3613933" cy="1169551"/>
          </a:xfrm>
          <a:prstGeom prst="rect">
            <a:avLst/>
          </a:prstGeom>
          <a:noFill/>
        </p:spPr>
        <p:txBody>
          <a:bodyPr wrap="square" rtlCol="0">
            <a:spAutoFit/>
          </a:bodyPr>
          <a:lstStyle/>
          <a:p>
            <a:r>
              <a:rPr lang="en-CA" sz="1400" i="1" dirty="0" smtClean="0">
                <a:solidFill>
                  <a:schemeClr val="tx1">
                    <a:lumMod val="75000"/>
                    <a:lumOff val="25000"/>
                  </a:schemeClr>
                </a:solidFill>
              </a:rPr>
              <a:t>Vice President, </a:t>
            </a:r>
          </a:p>
          <a:p>
            <a:r>
              <a:rPr lang="en-CA" sz="1400" i="1" dirty="0" smtClean="0">
                <a:solidFill>
                  <a:schemeClr val="tx1">
                    <a:lumMod val="75000"/>
                    <a:lumOff val="25000"/>
                  </a:schemeClr>
                </a:solidFill>
              </a:rPr>
              <a:t>Retail, </a:t>
            </a:r>
          </a:p>
          <a:p>
            <a:r>
              <a:rPr lang="en-CA" sz="1400" i="1" dirty="0" smtClean="0">
                <a:solidFill>
                  <a:schemeClr val="tx1">
                    <a:lumMod val="75000"/>
                    <a:lumOff val="25000"/>
                  </a:schemeClr>
                </a:solidFill>
              </a:rPr>
              <a:t>65 years in business,</a:t>
            </a:r>
          </a:p>
          <a:p>
            <a:r>
              <a:rPr lang="en-CA" sz="1400" i="1" dirty="0" smtClean="0">
                <a:solidFill>
                  <a:schemeClr val="tx1">
                    <a:lumMod val="75000"/>
                    <a:lumOff val="25000"/>
                  </a:schemeClr>
                </a:solidFill>
              </a:rPr>
              <a:t>200-499 employees,</a:t>
            </a:r>
          </a:p>
          <a:p>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2565477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607169"/>
            <a:ext cx="9144000" cy="718080"/>
          </a:xfrm>
        </p:spPr>
        <p:txBody>
          <a:bodyPr/>
          <a:lstStyle/>
          <a:p>
            <a:r>
              <a:rPr lang="en-CA" sz="2800" dirty="0" smtClean="0"/>
              <a:t>Rewards and Sacrifices</a:t>
            </a:r>
            <a:endParaRPr lang="en-CA" sz="2800" dirty="0"/>
          </a:p>
        </p:txBody>
      </p:sp>
      <p:graphicFrame>
        <p:nvGraphicFramePr>
          <p:cNvPr id="10" name="Chart 9"/>
          <p:cNvGraphicFramePr/>
          <p:nvPr>
            <p:extLst>
              <p:ext uri="{D42A27DB-BD31-4B8C-83A1-F6EECF244321}">
                <p14:modId xmlns:p14="http://schemas.microsoft.com/office/powerpoint/2010/main" val="4108500100"/>
              </p:ext>
            </p:extLst>
          </p:nvPr>
        </p:nvGraphicFramePr>
        <p:xfrm>
          <a:off x="-219148" y="1182624"/>
          <a:ext cx="8644128" cy="496214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522882" y="3345029"/>
            <a:ext cx="3261608" cy="954107"/>
          </a:xfrm>
          <a:prstGeom prst="rect">
            <a:avLst/>
          </a:prstGeom>
        </p:spPr>
        <p:txBody>
          <a:bodyPr wrap="square">
            <a:spAutoFit/>
          </a:bodyPr>
          <a:lstStyle/>
          <a:p>
            <a:pPr fontAlgn="auto">
              <a:spcBef>
                <a:spcPts val="0"/>
              </a:spcBef>
              <a:spcAft>
                <a:spcPts val="0"/>
              </a:spcAft>
              <a:defRPr/>
            </a:pPr>
            <a:r>
              <a:rPr lang="en-CA" sz="1400" dirty="0" smtClean="0">
                <a:latin typeface="+mj-lt"/>
              </a:rPr>
              <a:t>“FLEXIBLE TIME SCHEDULES.  I CAN LEAVE HERE IF I WANT TO.  I CAN  MAKE IT TO MY KIDS SOCCER GAMES.  I AM NOT TIED TO A NINE TO FIVE WORK SCHEDULE”</a:t>
            </a:r>
            <a:endParaRPr lang="en-CA" sz="1400" dirty="0">
              <a:latin typeface="+mj-lt"/>
            </a:endParaRPr>
          </a:p>
        </p:txBody>
      </p:sp>
      <p:cxnSp>
        <p:nvCxnSpPr>
          <p:cNvPr id="7" name="Straight Connector 6"/>
          <p:cNvCxnSpPr/>
          <p:nvPr/>
        </p:nvCxnSpPr>
        <p:spPr>
          <a:xfrm>
            <a:off x="5664112" y="3327694"/>
            <a:ext cx="3120378"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522883" y="4271170"/>
            <a:ext cx="3621118" cy="1169551"/>
          </a:xfrm>
          <a:prstGeom prst="rect">
            <a:avLst/>
          </a:prstGeom>
          <a:noFill/>
        </p:spPr>
        <p:txBody>
          <a:bodyPr wrap="square" rtlCol="0">
            <a:spAutoFit/>
          </a:bodyPr>
          <a:lstStyle/>
          <a:p>
            <a:r>
              <a:rPr lang="en-CA" sz="1400" i="1" dirty="0" smtClean="0"/>
              <a:t>Owner/Operator, </a:t>
            </a:r>
          </a:p>
          <a:p>
            <a:r>
              <a:rPr lang="en-CA" sz="1400" i="1" dirty="0" smtClean="0"/>
              <a:t>Wholesale, </a:t>
            </a:r>
          </a:p>
          <a:p>
            <a:r>
              <a:rPr lang="en-CA" sz="1400" i="1" dirty="0" smtClean="0"/>
              <a:t>16 years in business,</a:t>
            </a:r>
          </a:p>
          <a:p>
            <a:r>
              <a:rPr lang="en-CA" sz="1400" i="1" dirty="0" smtClean="0"/>
              <a:t>5-19 employees,</a:t>
            </a:r>
          </a:p>
          <a:p>
            <a:r>
              <a:rPr lang="en-CA" sz="1400" i="1" dirty="0" smtClean="0"/>
              <a:t>$500,000 to less than $1 million in revenues.</a:t>
            </a:r>
            <a:endParaRPr lang="en-CA" sz="1400" i="1" dirty="0"/>
          </a:p>
        </p:txBody>
      </p:sp>
      <p:sp>
        <p:nvSpPr>
          <p:cNvPr id="11" name="Rectangle 10"/>
          <p:cNvSpPr/>
          <p:nvPr/>
        </p:nvSpPr>
        <p:spPr>
          <a:xfrm>
            <a:off x="113557" y="1028735"/>
            <a:ext cx="4719700" cy="307777"/>
          </a:xfrm>
          <a:prstGeom prst="rect">
            <a:avLst/>
          </a:prstGeom>
          <a:ln w="12700">
            <a:solidFill>
              <a:schemeClr val="tx1"/>
            </a:solidFill>
          </a:ln>
        </p:spPr>
        <p:txBody>
          <a:bodyPr wrap="square">
            <a:spAutoFit/>
          </a:bodyPr>
          <a:lstStyle/>
          <a:p>
            <a:r>
              <a:rPr lang="en-CA" sz="1400" dirty="0">
                <a:latin typeface="+mn-lt"/>
              </a:rPr>
              <a:t>“What’s the most rewarding part of being an entrepreneur?”</a:t>
            </a:r>
          </a:p>
        </p:txBody>
      </p:sp>
    </p:spTree>
    <p:extLst>
      <p:ext uri="{BB962C8B-B14F-4D97-AF65-F5344CB8AC3E}">
        <p14:creationId xmlns:p14="http://schemas.microsoft.com/office/powerpoint/2010/main" val="667462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238</a:t>
            </a:r>
            <a:r>
              <a:rPr lang="en-CA" sz="1200" dirty="0" smtClean="0">
                <a:solidFill>
                  <a:srgbClr val="505150"/>
                </a:solidFill>
              </a:rPr>
              <a:t> who self-identified as entrepreneurs.</a:t>
            </a:r>
            <a:endParaRPr lang="en-CA" sz="1200" dirty="0">
              <a:solidFill>
                <a:srgbClr val="505150"/>
              </a:solidFill>
            </a:endParaRPr>
          </a:p>
          <a:p>
            <a:endParaRPr lang="en-CA" sz="1200" dirty="0">
              <a:solidFill>
                <a:srgbClr val="505150"/>
              </a:solidFill>
            </a:endParaRPr>
          </a:p>
        </p:txBody>
      </p:sp>
      <p:sp>
        <p:nvSpPr>
          <p:cNvPr id="12" name="Title 11"/>
          <p:cNvSpPr>
            <a:spLocks noGrp="1"/>
          </p:cNvSpPr>
          <p:nvPr>
            <p:ph type="title"/>
          </p:nvPr>
        </p:nvSpPr>
        <p:spPr>
          <a:xfrm>
            <a:off x="0" y="618431"/>
            <a:ext cx="9144000" cy="718080"/>
          </a:xfrm>
        </p:spPr>
        <p:txBody>
          <a:bodyPr/>
          <a:lstStyle/>
          <a:p>
            <a:r>
              <a:rPr lang="en-CA" sz="2800" dirty="0" smtClean="0"/>
              <a:t>Rewards and Sacrifices</a:t>
            </a:r>
            <a:endParaRPr lang="en-CA" sz="2800" dirty="0"/>
          </a:p>
        </p:txBody>
      </p:sp>
      <p:graphicFrame>
        <p:nvGraphicFramePr>
          <p:cNvPr id="10" name="Chart 9"/>
          <p:cNvGraphicFramePr/>
          <p:nvPr>
            <p:extLst>
              <p:ext uri="{D42A27DB-BD31-4B8C-83A1-F6EECF244321}">
                <p14:modId xmlns:p14="http://schemas.microsoft.com/office/powerpoint/2010/main" val="1340029638"/>
              </p:ext>
            </p:extLst>
          </p:nvPr>
        </p:nvGraphicFramePr>
        <p:xfrm>
          <a:off x="257710" y="1377331"/>
          <a:ext cx="7132320" cy="45847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555802" y="3554794"/>
            <a:ext cx="3261608" cy="1169551"/>
          </a:xfrm>
          <a:prstGeom prst="rect">
            <a:avLst/>
          </a:prstGeom>
        </p:spPr>
        <p:txBody>
          <a:bodyPr wrap="square">
            <a:spAutoFit/>
          </a:bodyPr>
          <a:lstStyle/>
          <a:p>
            <a:pPr fontAlgn="auto">
              <a:spcBef>
                <a:spcPts val="0"/>
              </a:spcBef>
              <a:spcAft>
                <a:spcPts val="0"/>
              </a:spcAft>
              <a:defRPr/>
            </a:pPr>
            <a:r>
              <a:rPr lang="en-CA" sz="1400" dirty="0" smtClean="0">
                <a:latin typeface="+mj-lt"/>
              </a:rPr>
              <a:t>“PERSONAL RELATIONSHIPS, AND HEALTH, BECAUSE OF THE TIME COMMITMENTS AND YOU ARE NEVER AWAY FROM WORK. YOU CAN NEVER GO HOME AND NOT WORRY”</a:t>
            </a:r>
            <a:endParaRPr lang="en-CA" sz="1400" dirty="0">
              <a:latin typeface="+mj-lt"/>
            </a:endParaRPr>
          </a:p>
        </p:txBody>
      </p:sp>
      <p:cxnSp>
        <p:nvCxnSpPr>
          <p:cNvPr id="7" name="Straight Connector 6"/>
          <p:cNvCxnSpPr/>
          <p:nvPr/>
        </p:nvCxnSpPr>
        <p:spPr>
          <a:xfrm>
            <a:off x="5697032" y="3543682"/>
            <a:ext cx="2760868"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555802" y="4609589"/>
            <a:ext cx="4046469" cy="1169551"/>
          </a:xfrm>
          <a:prstGeom prst="rect">
            <a:avLst/>
          </a:prstGeom>
          <a:noFill/>
        </p:spPr>
        <p:txBody>
          <a:bodyPr wrap="square" rtlCol="0">
            <a:spAutoFit/>
          </a:bodyPr>
          <a:lstStyle/>
          <a:p>
            <a:r>
              <a:rPr lang="en-CA" sz="1400" i="1" dirty="0" smtClean="0"/>
              <a:t>Owner/Operator, </a:t>
            </a:r>
          </a:p>
          <a:p>
            <a:r>
              <a:rPr lang="en-CA" sz="1400" i="1" dirty="0" smtClean="0"/>
              <a:t>Retail, </a:t>
            </a:r>
          </a:p>
          <a:p>
            <a:r>
              <a:rPr lang="en-CA" sz="1400" i="1" dirty="0" smtClean="0"/>
              <a:t>39 years in business,</a:t>
            </a:r>
          </a:p>
          <a:p>
            <a:r>
              <a:rPr lang="en-CA" sz="1400" i="1" dirty="0" smtClean="0"/>
              <a:t>5-19 employees,</a:t>
            </a:r>
          </a:p>
          <a:p>
            <a:r>
              <a:rPr lang="en-CA" sz="1400" i="1" dirty="0" smtClean="0"/>
              <a:t>$500,000 to less than $1 million in revenues.</a:t>
            </a:r>
            <a:endParaRPr lang="en-CA" sz="1400" i="1" dirty="0"/>
          </a:p>
        </p:txBody>
      </p:sp>
      <p:sp>
        <p:nvSpPr>
          <p:cNvPr id="11" name="Rectangle 10"/>
          <p:cNvSpPr/>
          <p:nvPr/>
        </p:nvSpPr>
        <p:spPr>
          <a:xfrm>
            <a:off x="113557" y="1182623"/>
            <a:ext cx="5442245" cy="307777"/>
          </a:xfrm>
          <a:prstGeom prst="rect">
            <a:avLst/>
          </a:prstGeom>
          <a:ln w="12700">
            <a:solidFill>
              <a:schemeClr val="tx1"/>
            </a:solidFill>
          </a:ln>
        </p:spPr>
        <p:txBody>
          <a:bodyPr wrap="square">
            <a:spAutoFit/>
          </a:bodyPr>
          <a:lstStyle/>
          <a:p>
            <a:r>
              <a:rPr lang="en-CA" sz="1400" dirty="0">
                <a:latin typeface="+mn-lt"/>
              </a:rPr>
              <a:t>“What’s the biggest sacrifice you’ve had to make as an entrepreneur?”</a:t>
            </a:r>
          </a:p>
        </p:txBody>
      </p:sp>
    </p:spTree>
    <p:extLst>
      <p:ext uri="{BB962C8B-B14F-4D97-AF65-F5344CB8AC3E}">
        <p14:creationId xmlns:p14="http://schemas.microsoft.com/office/powerpoint/2010/main" val="3707776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1246495"/>
          </a:xfrm>
          <a:prstGeom prst="rect">
            <a:avLst/>
          </a:prstGeom>
          <a:noFill/>
        </p:spPr>
        <p:txBody>
          <a:bodyPr wrap="square" rtlCol="0">
            <a:spAutoFit/>
          </a:bodyPr>
          <a:lstStyle/>
          <a:p>
            <a:r>
              <a:rPr lang="en-CA" sz="3200" dirty="0" smtClean="0">
                <a:solidFill>
                  <a:schemeClr val="bg1"/>
                </a:solidFill>
                <a:latin typeface="Myriad Pro"/>
                <a:cs typeface="Myriad Pro"/>
              </a:rPr>
              <a:t>APPENDIX: </a:t>
            </a:r>
            <a:r>
              <a:rPr lang="en-CA" sz="3200" dirty="0" err="1" smtClean="0">
                <a:solidFill>
                  <a:schemeClr val="bg1"/>
                </a:solidFill>
                <a:latin typeface="Myriad Pro"/>
                <a:cs typeface="Myriad Pro"/>
              </a:rPr>
              <a:t>Firmographics</a:t>
            </a:r>
            <a:r>
              <a:rPr lang="en-CA" sz="3200" dirty="0" smtClean="0">
                <a:solidFill>
                  <a:schemeClr val="bg1"/>
                </a:solidFill>
                <a:latin typeface="Myriad Pro"/>
                <a:cs typeface="Myriad Pro"/>
              </a:rPr>
              <a:t> &amp; Respondent Demographics</a:t>
            </a:r>
          </a:p>
          <a:p>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391226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 y="592187"/>
            <a:ext cx="8112100" cy="523220"/>
          </a:xfrm>
          <a:prstGeom prst="rect">
            <a:avLst/>
          </a:prstGeom>
          <a:noFill/>
        </p:spPr>
        <p:txBody>
          <a:bodyPr wrap="square" rtlCol="0">
            <a:spAutoFit/>
          </a:bodyPr>
          <a:lstStyle/>
          <a:p>
            <a:r>
              <a:rPr lang="en-US" sz="2800" dirty="0" smtClean="0">
                <a:solidFill>
                  <a:srgbClr val="505150"/>
                </a:solidFill>
                <a:latin typeface="Myriad Pro"/>
                <a:cs typeface="Myriad Pro"/>
              </a:rPr>
              <a:t>Business </a:t>
            </a:r>
            <a:r>
              <a:rPr lang="en-US" sz="2800" dirty="0" err="1" smtClean="0">
                <a:solidFill>
                  <a:srgbClr val="505150"/>
                </a:solidFill>
                <a:latin typeface="Myriad Pro"/>
                <a:cs typeface="Myriad Pro"/>
              </a:rPr>
              <a:t>Firmographics</a:t>
            </a:r>
            <a:endParaRPr lang="en-US" sz="2800" dirty="0">
              <a:solidFill>
                <a:srgbClr val="505150"/>
              </a:solidFill>
              <a:latin typeface="Myriad Pro"/>
              <a:cs typeface="Myriad Pro"/>
            </a:endParaRPr>
          </a:p>
        </p:txBody>
      </p:sp>
      <p:sp>
        <p:nvSpPr>
          <p:cNvPr id="8" name="TextBox 7"/>
          <p:cNvSpPr txBox="1"/>
          <p:nvPr/>
        </p:nvSpPr>
        <p:spPr>
          <a:xfrm>
            <a:off x="8162" y="6538833"/>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graphicFrame>
        <p:nvGraphicFramePr>
          <p:cNvPr id="11" name="Chart 10"/>
          <p:cNvGraphicFramePr/>
          <p:nvPr>
            <p:extLst>
              <p:ext uri="{D42A27DB-BD31-4B8C-83A1-F6EECF244321}">
                <p14:modId xmlns:p14="http://schemas.microsoft.com/office/powerpoint/2010/main" val="2038002019"/>
              </p:ext>
            </p:extLst>
          </p:nvPr>
        </p:nvGraphicFramePr>
        <p:xfrm>
          <a:off x="-109728" y="1640444"/>
          <a:ext cx="4367428" cy="3803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79609141"/>
              </p:ext>
            </p:extLst>
          </p:nvPr>
        </p:nvGraphicFramePr>
        <p:xfrm>
          <a:off x="4565260" y="1640444"/>
          <a:ext cx="4578740" cy="416945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38635" y="153613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Number of Employees</a:t>
            </a:r>
            <a:endParaRPr lang="en-CA" sz="1600" b="1" dirty="0">
              <a:solidFill>
                <a:schemeClr val="tx2">
                  <a:lumMod val="60000"/>
                  <a:lumOff val="40000"/>
                </a:schemeClr>
              </a:solidFill>
              <a:latin typeface="+mn-lt"/>
            </a:endParaRPr>
          </a:p>
        </p:txBody>
      </p:sp>
      <p:sp>
        <p:nvSpPr>
          <p:cNvPr id="14" name="TextBox 13"/>
          <p:cNvSpPr txBox="1"/>
          <p:nvPr/>
        </p:nvSpPr>
        <p:spPr>
          <a:xfrm>
            <a:off x="4763743" y="153613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Annual Revenues 2014</a:t>
            </a:r>
            <a:endParaRPr lang="en-CA" sz="1600" b="1" dirty="0">
              <a:solidFill>
                <a:schemeClr val="tx2">
                  <a:lumMod val="60000"/>
                  <a:lumOff val="40000"/>
                </a:schemeClr>
              </a:solidFill>
              <a:latin typeface="+mn-lt"/>
            </a:endParaRPr>
          </a:p>
        </p:txBody>
      </p:sp>
    </p:spTree>
    <p:extLst>
      <p:ext uri="{BB962C8B-B14F-4D97-AF65-F5344CB8AC3E}">
        <p14:creationId xmlns:p14="http://schemas.microsoft.com/office/powerpoint/2010/main" val="2760378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299643981"/>
              </p:ext>
            </p:extLst>
          </p:nvPr>
        </p:nvGraphicFramePr>
        <p:xfrm>
          <a:off x="3790949" y="2119537"/>
          <a:ext cx="5337425" cy="4209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sp>
        <p:nvSpPr>
          <p:cNvPr id="12" name="Content Placeholder 4"/>
          <p:cNvSpPr>
            <a:spLocks noGrp="1"/>
          </p:cNvSpPr>
          <p:nvPr>
            <p:ph idx="1"/>
          </p:nvPr>
        </p:nvSpPr>
        <p:spPr>
          <a:xfrm>
            <a:off x="3099754" y="4575033"/>
            <a:ext cx="1080000" cy="64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dirty="0" smtClean="0">
                <a:solidFill>
                  <a:schemeClr val="bg1"/>
                </a:solidFill>
              </a:rPr>
              <a:t>$1MM+</a:t>
            </a:r>
          </a:p>
          <a:p>
            <a:pPr algn="ctr">
              <a:buNone/>
            </a:pPr>
            <a:r>
              <a:rPr lang="en-CA" sz="1400" dirty="0" smtClean="0">
                <a:solidFill>
                  <a:schemeClr val="bg1"/>
                </a:solidFill>
              </a:rPr>
              <a:t>12%</a:t>
            </a:r>
          </a:p>
        </p:txBody>
      </p:sp>
      <p:sp>
        <p:nvSpPr>
          <p:cNvPr id="14" name="TextBox 13"/>
          <p:cNvSpPr txBox="1"/>
          <p:nvPr/>
        </p:nvSpPr>
        <p:spPr>
          <a:xfrm>
            <a:off x="1446762" y="1142123"/>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179577"/>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740579" y="2119537"/>
            <a:ext cx="1080000" cy="648000"/>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23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graphicFrame>
        <p:nvGraphicFramePr>
          <p:cNvPr id="16" name="Chart 15"/>
          <p:cNvGraphicFramePr/>
          <p:nvPr>
            <p:extLst>
              <p:ext uri="{D42A27DB-BD31-4B8C-83A1-F6EECF244321}">
                <p14:modId xmlns:p14="http://schemas.microsoft.com/office/powerpoint/2010/main" val="1693187495"/>
              </p:ext>
            </p:extLst>
          </p:nvPr>
        </p:nvGraphicFramePr>
        <p:xfrm>
          <a:off x="104172" y="1542233"/>
          <a:ext cx="4803494" cy="4561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sp>
        <p:nvSpPr>
          <p:cNvPr id="14" name="TextBox 13"/>
          <p:cNvSpPr txBox="1"/>
          <p:nvPr/>
        </p:nvSpPr>
        <p:spPr>
          <a:xfrm>
            <a:off x="138897" y="1077120"/>
            <a:ext cx="3541852"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Q3 FY2016 Borrowing Needs</a:t>
            </a:r>
            <a:endParaRPr lang="en-CA" sz="2000" b="1" dirty="0">
              <a:solidFill>
                <a:schemeClr val="accent1">
                  <a:lumMod val="75000"/>
                </a:schemeClr>
              </a:solidFill>
              <a:latin typeface="+mn-lt"/>
            </a:endParaRPr>
          </a:p>
        </p:txBody>
      </p:sp>
      <p:sp>
        <p:nvSpPr>
          <p:cNvPr id="17" name="TextBox 16"/>
          <p:cNvSpPr txBox="1"/>
          <p:nvPr/>
        </p:nvSpPr>
        <p:spPr>
          <a:xfrm>
            <a:off x="4953965" y="1072809"/>
            <a:ext cx="3541852"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Q3 FY2015 Borrowing Needs</a:t>
            </a:r>
            <a:endParaRPr lang="en-CA" sz="2000" b="1" dirty="0">
              <a:solidFill>
                <a:schemeClr val="accent1">
                  <a:lumMod val="75000"/>
                </a:schemeClr>
              </a:solidFill>
              <a:latin typeface="+mn-lt"/>
            </a:endParaRPr>
          </a:p>
        </p:txBody>
      </p:sp>
      <p:graphicFrame>
        <p:nvGraphicFramePr>
          <p:cNvPr id="18" name="Chart 17"/>
          <p:cNvGraphicFramePr/>
          <p:nvPr>
            <p:extLst>
              <p:ext uri="{D42A27DB-BD31-4B8C-83A1-F6EECF244321}">
                <p14:modId xmlns:p14="http://schemas.microsoft.com/office/powerpoint/2010/main" val="1528128049"/>
              </p:ext>
            </p:extLst>
          </p:nvPr>
        </p:nvGraphicFramePr>
        <p:xfrm>
          <a:off x="200887" y="1785686"/>
          <a:ext cx="3885063" cy="4030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1407960915"/>
              </p:ext>
            </p:extLst>
          </p:nvPr>
        </p:nvGraphicFramePr>
        <p:xfrm>
          <a:off x="4953965" y="1785685"/>
          <a:ext cx="4027989" cy="4030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Content Placeholder 4"/>
          <p:cNvSpPr txBox="1">
            <a:spLocks/>
          </p:cNvSpPr>
          <p:nvPr/>
        </p:nvSpPr>
        <p:spPr bwMode="auto">
          <a:xfrm>
            <a:off x="3427676" y="3697049"/>
            <a:ext cx="1526289" cy="1245341"/>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Borrowing needs have increased 25% from</a:t>
            </a:r>
            <a:r>
              <a:rPr kumimoji="0" lang="en-CA" sz="1600" b="0" i="0" u="none" strike="noStrike" kern="1200" cap="none" spc="0" normalizeH="0" noProof="0" dirty="0" smtClean="0">
                <a:ln>
                  <a:noFill/>
                </a:ln>
                <a:solidFill>
                  <a:schemeClr val="bg1"/>
                </a:solidFill>
                <a:effectLst/>
                <a:uLnTx/>
                <a:uFillTx/>
                <a:latin typeface="+mn-lt"/>
                <a:ea typeface="+mn-ea"/>
                <a:cs typeface="+mn-cs"/>
              </a:rPr>
              <a:t> 1 year ago</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6951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Background</a:t>
            </a:r>
            <a:endParaRPr lang="en-CA" dirty="0"/>
          </a:p>
        </p:txBody>
      </p:sp>
      <p:sp>
        <p:nvSpPr>
          <p:cNvPr id="12" name="Content Placeholder 11"/>
          <p:cNvSpPr>
            <a:spLocks noGrp="1"/>
          </p:cNvSpPr>
          <p:nvPr>
            <p:ph idx="1"/>
          </p:nvPr>
        </p:nvSpPr>
        <p:spPr/>
        <p:txBody>
          <a:bodyPr/>
          <a:lstStyle/>
          <a:p>
            <a:r>
              <a:rPr lang="en-US" dirty="0" smtClean="0"/>
              <a:t>ATB Financial commissioned NRG Research Group to conduct a survey of 300 randomly selected small- to medium-sized businesses in Alberta each quarter, beginning in Q1 2013.</a:t>
            </a:r>
          </a:p>
          <a:p>
            <a:r>
              <a:rPr lang="en-US" dirty="0" smtClean="0"/>
              <a:t>The purpose of the study is to gain an understanding of the challenges faced by small- to medium-sized businesses in Alberta, and to track confidence in the business climate in Alberta.</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sp>
        <p:nvSpPr>
          <p:cNvPr id="14" name="TextBox 13"/>
          <p:cNvSpPr txBox="1"/>
          <p:nvPr/>
        </p:nvSpPr>
        <p:spPr>
          <a:xfrm>
            <a:off x="3069771" y="975529"/>
            <a:ext cx="298626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graphicFrame>
        <p:nvGraphicFramePr>
          <p:cNvPr id="18" name="Chart 17"/>
          <p:cNvGraphicFramePr/>
          <p:nvPr>
            <p:extLst>
              <p:ext uri="{D42A27DB-BD31-4B8C-83A1-F6EECF244321}">
                <p14:modId xmlns:p14="http://schemas.microsoft.com/office/powerpoint/2010/main" val="2462031967"/>
              </p:ext>
            </p:extLst>
          </p:nvPr>
        </p:nvGraphicFramePr>
        <p:xfrm>
          <a:off x="200887" y="1600340"/>
          <a:ext cx="8271781" cy="4568250"/>
        </p:xfrm>
        <a:graphic>
          <a:graphicData uri="http://schemas.openxmlformats.org/drawingml/2006/chart">
            <c:chart xmlns:c="http://schemas.openxmlformats.org/drawingml/2006/chart" xmlns:r="http://schemas.openxmlformats.org/officeDocument/2006/relationships" r:id="rId3"/>
          </a:graphicData>
        </a:graphic>
      </p:graphicFrame>
      <p:sp>
        <p:nvSpPr>
          <p:cNvPr id="12" name="Down Arrow 11"/>
          <p:cNvSpPr/>
          <p:nvPr/>
        </p:nvSpPr>
        <p:spPr>
          <a:xfrm>
            <a:off x="6722238" y="1879528"/>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3" name="TextBox 12"/>
          <p:cNvSpPr txBox="1"/>
          <p:nvPr/>
        </p:nvSpPr>
        <p:spPr>
          <a:xfrm>
            <a:off x="6950848" y="1811851"/>
            <a:ext cx="613125" cy="338554"/>
          </a:xfrm>
          <a:prstGeom prst="rect">
            <a:avLst/>
          </a:prstGeom>
          <a:noFill/>
        </p:spPr>
        <p:txBody>
          <a:bodyPr wrap="square" rtlCol="0" anchor="ctr">
            <a:spAutoFit/>
          </a:bodyPr>
          <a:lstStyle/>
          <a:p>
            <a:r>
              <a:rPr lang="en-CA" sz="1600" b="1" dirty="0" smtClean="0">
                <a:solidFill>
                  <a:srgbClr val="FF0000"/>
                </a:solidFill>
              </a:rPr>
              <a:t>-16%</a:t>
            </a:r>
          </a:p>
        </p:txBody>
      </p:sp>
      <p:sp>
        <p:nvSpPr>
          <p:cNvPr id="15" name="Down Arrow 14"/>
          <p:cNvSpPr/>
          <p:nvPr/>
        </p:nvSpPr>
        <p:spPr>
          <a:xfrm rot="10800000">
            <a:off x="7563973" y="2571867"/>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6" name="TextBox 15"/>
          <p:cNvSpPr txBox="1"/>
          <p:nvPr/>
        </p:nvSpPr>
        <p:spPr>
          <a:xfrm>
            <a:off x="7743687" y="2504190"/>
            <a:ext cx="739768" cy="338554"/>
          </a:xfrm>
          <a:prstGeom prst="rect">
            <a:avLst/>
          </a:prstGeom>
          <a:noFill/>
        </p:spPr>
        <p:txBody>
          <a:bodyPr wrap="square" rtlCol="0" anchor="ctr">
            <a:spAutoFit/>
          </a:bodyPr>
          <a:lstStyle/>
          <a:p>
            <a:r>
              <a:rPr lang="en-CA" sz="1600" b="1" dirty="0">
                <a:solidFill>
                  <a:srgbClr val="92D050"/>
                </a:solidFill>
              </a:rPr>
              <a:t>+</a:t>
            </a:r>
            <a:r>
              <a:rPr lang="en-CA" sz="1600" b="1" dirty="0" smtClean="0">
                <a:solidFill>
                  <a:srgbClr val="92D050"/>
                </a:solidFill>
              </a:rPr>
              <a:t>12%</a:t>
            </a:r>
          </a:p>
        </p:txBody>
      </p:sp>
      <p:sp>
        <p:nvSpPr>
          <p:cNvPr id="22" name="TextBox 21"/>
          <p:cNvSpPr txBox="1"/>
          <p:nvPr/>
        </p:nvSpPr>
        <p:spPr>
          <a:xfrm>
            <a:off x="4732594" y="3294214"/>
            <a:ext cx="613125" cy="338554"/>
          </a:xfrm>
          <a:prstGeom prst="rect">
            <a:avLst/>
          </a:prstGeom>
          <a:noFill/>
        </p:spPr>
        <p:txBody>
          <a:bodyPr wrap="square" rtlCol="0" anchor="ctr">
            <a:spAutoFit/>
          </a:bodyPr>
          <a:lstStyle/>
          <a:p>
            <a:r>
              <a:rPr lang="en-CA" sz="1600" b="1" dirty="0" smtClean="0"/>
              <a:t>N/C</a:t>
            </a:r>
          </a:p>
        </p:txBody>
      </p:sp>
      <p:sp>
        <p:nvSpPr>
          <p:cNvPr id="24" name="TextBox 23"/>
          <p:cNvSpPr txBox="1"/>
          <p:nvPr/>
        </p:nvSpPr>
        <p:spPr>
          <a:xfrm>
            <a:off x="4943906" y="4007309"/>
            <a:ext cx="613125" cy="338554"/>
          </a:xfrm>
          <a:prstGeom prst="rect">
            <a:avLst/>
          </a:prstGeom>
          <a:noFill/>
        </p:spPr>
        <p:txBody>
          <a:bodyPr wrap="square" rtlCol="0" anchor="ctr">
            <a:spAutoFit/>
          </a:bodyPr>
          <a:lstStyle/>
          <a:p>
            <a:r>
              <a:rPr lang="en-CA" sz="1600" b="1" dirty="0">
                <a:solidFill>
                  <a:srgbClr val="92D050"/>
                </a:solidFill>
              </a:rPr>
              <a:t>+</a:t>
            </a:r>
            <a:r>
              <a:rPr lang="en-CA" sz="1600" b="1" dirty="0" smtClean="0">
                <a:solidFill>
                  <a:srgbClr val="92D050"/>
                </a:solidFill>
              </a:rPr>
              <a:t>1%</a:t>
            </a:r>
          </a:p>
        </p:txBody>
      </p:sp>
      <p:sp>
        <p:nvSpPr>
          <p:cNvPr id="25" name="Down Arrow 24"/>
          <p:cNvSpPr/>
          <p:nvPr/>
        </p:nvSpPr>
        <p:spPr>
          <a:xfrm rot="10800000">
            <a:off x="4562906" y="4762461"/>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26" name="TextBox 25"/>
          <p:cNvSpPr txBox="1"/>
          <p:nvPr/>
        </p:nvSpPr>
        <p:spPr>
          <a:xfrm>
            <a:off x="4753406" y="4713587"/>
            <a:ext cx="739768" cy="338554"/>
          </a:xfrm>
          <a:prstGeom prst="rect">
            <a:avLst/>
          </a:prstGeom>
          <a:noFill/>
        </p:spPr>
        <p:txBody>
          <a:bodyPr wrap="square" rtlCol="0" anchor="ctr">
            <a:spAutoFit/>
          </a:bodyPr>
          <a:lstStyle/>
          <a:p>
            <a:r>
              <a:rPr lang="en-CA" sz="1600" b="1" dirty="0">
                <a:solidFill>
                  <a:srgbClr val="92D050"/>
                </a:solidFill>
              </a:rPr>
              <a:t>+</a:t>
            </a:r>
            <a:r>
              <a:rPr lang="en-CA" sz="1600" b="1" dirty="0" smtClean="0">
                <a:solidFill>
                  <a:srgbClr val="92D050"/>
                </a:solidFill>
              </a:rPr>
              <a:t>1%</a:t>
            </a:r>
          </a:p>
        </p:txBody>
      </p:sp>
      <p:sp>
        <p:nvSpPr>
          <p:cNvPr id="27" name="Down Arrow 26"/>
          <p:cNvSpPr/>
          <p:nvPr/>
        </p:nvSpPr>
        <p:spPr>
          <a:xfrm rot="10800000">
            <a:off x="4932790" y="5526636"/>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28" name="TextBox 27"/>
          <p:cNvSpPr txBox="1"/>
          <p:nvPr/>
        </p:nvSpPr>
        <p:spPr>
          <a:xfrm>
            <a:off x="5123290" y="5485950"/>
            <a:ext cx="739768" cy="338554"/>
          </a:xfrm>
          <a:prstGeom prst="rect">
            <a:avLst/>
          </a:prstGeom>
          <a:noFill/>
        </p:spPr>
        <p:txBody>
          <a:bodyPr wrap="square" rtlCol="0" anchor="ctr">
            <a:spAutoFit/>
          </a:bodyPr>
          <a:lstStyle/>
          <a:p>
            <a:r>
              <a:rPr lang="en-CA" sz="1600" b="1" dirty="0" smtClean="0">
                <a:solidFill>
                  <a:srgbClr val="92D050"/>
                </a:solidFill>
              </a:rPr>
              <a:t>+3%</a:t>
            </a:r>
          </a:p>
        </p:txBody>
      </p:sp>
      <p:sp>
        <p:nvSpPr>
          <p:cNvPr id="29" name="Down Arrow 28"/>
          <p:cNvSpPr/>
          <p:nvPr/>
        </p:nvSpPr>
        <p:spPr>
          <a:xfrm rot="10800000">
            <a:off x="3583539" y="630071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30" name="Down Arrow 29"/>
          <p:cNvSpPr/>
          <p:nvPr/>
        </p:nvSpPr>
        <p:spPr>
          <a:xfrm>
            <a:off x="3826849" y="630071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1" name="TextBox 30"/>
          <p:cNvSpPr txBox="1"/>
          <p:nvPr/>
        </p:nvSpPr>
        <p:spPr>
          <a:xfrm>
            <a:off x="4007290" y="6258313"/>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32" name="Content Placeholder 4"/>
          <p:cNvSpPr txBox="1">
            <a:spLocks/>
          </p:cNvSpPr>
          <p:nvPr/>
        </p:nvSpPr>
        <p:spPr bwMode="auto">
          <a:xfrm>
            <a:off x="6722238" y="4480893"/>
            <a:ext cx="1526289" cy="1245341"/>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Borrowing needs have increased 16% from</a:t>
            </a:r>
            <a:r>
              <a:rPr kumimoji="0" lang="en-CA" sz="1600" b="0" i="0" u="none" strike="noStrike" kern="1200" cap="none" spc="0" normalizeH="0" noProof="0" dirty="0" smtClean="0">
                <a:ln>
                  <a:noFill/>
                </a:ln>
                <a:solidFill>
                  <a:schemeClr val="bg1"/>
                </a:solidFill>
                <a:effectLst/>
                <a:uLnTx/>
                <a:uFillTx/>
                <a:latin typeface="+mn-lt"/>
                <a:ea typeface="+mn-ea"/>
                <a:cs typeface="+mn-cs"/>
              </a:rPr>
              <a:t> last quarter</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60296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6" y="638830"/>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408662" y="1506900"/>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extLst>
              <p:ext uri="{D42A27DB-BD31-4B8C-83A1-F6EECF244321}">
                <p14:modId xmlns:p14="http://schemas.microsoft.com/office/powerpoint/2010/main" val="127339457"/>
              </p:ext>
            </p:extLst>
          </p:nvPr>
        </p:nvGraphicFramePr>
        <p:xfrm>
          <a:off x="1712" y="2024287"/>
          <a:ext cx="5084638" cy="4113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931368514"/>
              </p:ext>
            </p:extLst>
          </p:nvPr>
        </p:nvGraphicFramePr>
        <p:xfrm>
          <a:off x="5334000" y="2198914"/>
          <a:ext cx="3639439" cy="3733800"/>
        </p:xfrm>
        <a:graphic>
          <a:graphicData uri="http://schemas.openxmlformats.org/drawingml/2006/table">
            <a:tbl>
              <a:tblPr firstRow="1" bandRow="1">
                <a:tableStyleId>{93296810-A885-4BE3-A3E7-6D5BEEA58F35}</a:tableStyleId>
              </a:tblPr>
              <a:tblGrid>
                <a:gridCol w="3029839"/>
                <a:gridCol w="609600"/>
              </a:tblGrid>
              <a:tr h="370840">
                <a:tc gridSpan="2">
                  <a:txBody>
                    <a:bodyPr/>
                    <a:lstStyle/>
                    <a:p>
                      <a:pPr algn="ctr"/>
                      <a:r>
                        <a:rPr lang="en-CA" sz="2000" dirty="0" smtClean="0"/>
                        <a:t>Franchise Industry (n = 31)</a:t>
                      </a:r>
                      <a:endParaRPr lang="en-US" sz="2000" dirty="0"/>
                    </a:p>
                  </a:txBody>
                  <a:tcPr/>
                </a:tc>
                <a:tc hMerge="1">
                  <a:txBody>
                    <a:bodyPr/>
                    <a:lstStyle/>
                    <a:p>
                      <a:endParaRPr lang="en-US" dirty="0"/>
                    </a:p>
                  </a:txBody>
                  <a:tcPr/>
                </a:tc>
              </a:tr>
              <a:tr h="370840">
                <a:tc>
                  <a:txBody>
                    <a:bodyPr/>
                    <a:lstStyle/>
                    <a:p>
                      <a:r>
                        <a:rPr lang="en-CA" sz="1600" dirty="0" smtClean="0"/>
                        <a:t>Retail</a:t>
                      </a:r>
                      <a:endParaRPr lang="en-US" sz="1600" dirty="0"/>
                    </a:p>
                  </a:txBody>
                  <a:tcPr/>
                </a:tc>
                <a:tc>
                  <a:txBody>
                    <a:bodyPr/>
                    <a:lstStyle/>
                    <a:p>
                      <a:pPr algn="ctr"/>
                      <a:r>
                        <a:rPr lang="en-US" dirty="0" smtClean="0"/>
                        <a:t>9</a:t>
                      </a:r>
                      <a:endParaRPr lang="en-US" dirty="0"/>
                    </a:p>
                  </a:txBody>
                  <a:tcPr/>
                </a:tc>
              </a:tr>
              <a:tr h="370840">
                <a:tc>
                  <a:txBody>
                    <a:bodyPr/>
                    <a:lstStyle/>
                    <a:p>
                      <a:r>
                        <a:rPr lang="en-CA" sz="1600" dirty="0" smtClean="0"/>
                        <a:t>Automotive</a:t>
                      </a:r>
                    </a:p>
                  </a:txBody>
                  <a:tcPr/>
                </a:tc>
                <a:tc>
                  <a:txBody>
                    <a:bodyPr/>
                    <a:lstStyle/>
                    <a:p>
                      <a:pPr algn="ctr"/>
                      <a:r>
                        <a:rPr lang="en-US" dirty="0" smtClean="0"/>
                        <a:t>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Other</a:t>
                      </a:r>
                    </a:p>
                  </a:txBody>
                  <a:tcPr/>
                </a:tc>
                <a:tc>
                  <a:txBody>
                    <a:bodyPr/>
                    <a:lstStyle/>
                    <a:p>
                      <a:pPr algn="ctr"/>
                      <a:r>
                        <a:rPr lang="en-US" dirty="0" smtClean="0"/>
                        <a:t>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Energy/ Oil &amp; Gas Services</a:t>
                      </a:r>
                    </a:p>
                  </a:txBody>
                  <a:tcPr/>
                </a:tc>
                <a:tc>
                  <a:txBody>
                    <a:bodyPr/>
                    <a:lstStyle/>
                    <a:p>
                      <a:pPr algn="ctr"/>
                      <a:r>
                        <a:rPr lang="en-US" dirty="0" smtClean="0"/>
                        <a:t>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Business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Financial</a:t>
                      </a:r>
                      <a:r>
                        <a:rPr lang="en-CA" sz="1600" baseline="0" dirty="0" smtClean="0"/>
                        <a:t> Services/ Insurance</a:t>
                      </a:r>
                      <a:endParaRPr lang="en-CA" sz="1600" dirty="0" smtClean="0"/>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Health</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Home Improvement  Services</a:t>
                      </a:r>
                    </a:p>
                  </a:txBody>
                  <a:tcPr/>
                </a:tc>
                <a:tc>
                  <a:txBody>
                    <a:bodyPr/>
                    <a:lstStyle/>
                    <a:p>
                      <a:pPr algn="ctr"/>
                      <a:r>
                        <a:rPr lang="en-US" dirty="0" smtClean="0"/>
                        <a:t>1</a:t>
                      </a:r>
                      <a:endParaRPr lang="en-US" dirty="0"/>
                    </a:p>
                  </a:txBody>
                  <a:tcPr/>
                </a:tc>
              </a:tr>
            </a:tbl>
          </a:graphicData>
        </a:graphic>
      </p:graphicFrame>
      <p:sp>
        <p:nvSpPr>
          <p:cNvPr id="21" name="Rounded Rectangular Callout 20"/>
          <p:cNvSpPr/>
          <p:nvPr/>
        </p:nvSpPr>
        <p:spPr>
          <a:xfrm>
            <a:off x="6103917" y="1162050"/>
            <a:ext cx="2144733"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9% of interviewed SMEs are franchises</a:t>
            </a:r>
            <a:endParaRPr lang="en-US" sz="1600" dirty="0"/>
          </a:p>
        </p:txBody>
      </p:sp>
      <p:sp>
        <p:nvSpPr>
          <p:cNvPr id="9" name="TextBox 8"/>
          <p:cNvSpPr txBox="1"/>
          <p:nvPr/>
        </p:nvSpPr>
        <p:spPr>
          <a:xfrm>
            <a:off x="1712" y="6548874"/>
            <a:ext cx="9391669"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 </a:t>
            </a:r>
            <a:r>
              <a:rPr lang="en-CA" sz="1200" dirty="0" smtClean="0">
                <a:solidFill>
                  <a:srgbClr val="505150"/>
                </a:solidFill>
              </a:rPr>
              <a:t>responses mentioned by 4% or more are shown.</a:t>
            </a:r>
          </a:p>
          <a:p>
            <a:r>
              <a:rPr lang="en-CA" sz="1200" dirty="0" smtClean="0">
                <a:solidFill>
                  <a:srgbClr val="505150"/>
                </a:solidFill>
                <a:latin typeface="+mn-lt"/>
              </a:rPr>
              <a:t>.</a:t>
            </a:r>
            <a:endParaRPr lang="en-CA" sz="1200" dirty="0">
              <a:solidFill>
                <a:srgbClr val="505150"/>
              </a:solidFill>
              <a:latin typeface="+mn-lt"/>
            </a:endParaRPr>
          </a:p>
        </p:txBody>
      </p:sp>
    </p:spTree>
    <p:extLst>
      <p:ext uri="{BB962C8B-B14F-4D97-AF65-F5344CB8AC3E}">
        <p14:creationId xmlns:p14="http://schemas.microsoft.com/office/powerpoint/2010/main" val="4038238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2" y="6545183"/>
            <a:ext cx="7180914"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graphicFrame>
        <p:nvGraphicFramePr>
          <p:cNvPr id="9" name="Chart 8"/>
          <p:cNvGraphicFramePr/>
          <p:nvPr>
            <p:extLst>
              <p:ext uri="{D42A27DB-BD31-4B8C-83A1-F6EECF244321}">
                <p14:modId xmlns:p14="http://schemas.microsoft.com/office/powerpoint/2010/main" val="4001440172"/>
              </p:ext>
            </p:extLst>
          </p:nvPr>
        </p:nvGraphicFramePr>
        <p:xfrm>
          <a:off x="3142396" y="2081288"/>
          <a:ext cx="6001604" cy="28032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030520" y="1452176"/>
            <a:ext cx="5580993"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Does your business have a store front?</a:t>
            </a:r>
            <a:endParaRPr lang="en-CA" sz="2000" b="1" dirty="0">
              <a:solidFill>
                <a:schemeClr val="accent1">
                  <a:lumMod val="75000"/>
                </a:schemeClr>
              </a:solidFill>
              <a:latin typeface="+mn-lt"/>
            </a:endParaRPr>
          </a:p>
        </p:txBody>
      </p:sp>
      <p:sp>
        <p:nvSpPr>
          <p:cNvPr id="13" name="TextBox 12"/>
          <p:cNvSpPr txBox="1"/>
          <p:nvPr/>
        </p:nvSpPr>
        <p:spPr>
          <a:xfrm>
            <a:off x="0" y="571668"/>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684761" y="1449750"/>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graphicFrame>
        <p:nvGraphicFramePr>
          <p:cNvPr id="15" name="Chart 14"/>
          <p:cNvGraphicFramePr/>
          <p:nvPr>
            <p:extLst>
              <p:ext uri="{D42A27DB-BD31-4B8C-83A1-F6EECF244321}">
                <p14:modId xmlns:p14="http://schemas.microsoft.com/office/powerpoint/2010/main" val="1505428446"/>
              </p:ext>
            </p:extLst>
          </p:nvPr>
        </p:nvGraphicFramePr>
        <p:xfrm>
          <a:off x="-658588" y="1914542"/>
          <a:ext cx="5309444" cy="4266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2696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578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 responses mentioned by 3% or more are shown.</a:t>
            </a:r>
            <a:endParaRPr lang="en-CA" sz="1200" dirty="0">
              <a:solidFill>
                <a:srgbClr val="505150"/>
              </a:solidFill>
              <a:latin typeface="+mn-lt"/>
            </a:endParaRPr>
          </a:p>
        </p:txBody>
      </p:sp>
      <p:graphicFrame>
        <p:nvGraphicFramePr>
          <p:cNvPr id="7" name="Chart 6"/>
          <p:cNvGraphicFramePr/>
          <p:nvPr>
            <p:extLst>
              <p:ext uri="{D42A27DB-BD31-4B8C-83A1-F6EECF244321}">
                <p14:modId xmlns:p14="http://schemas.microsoft.com/office/powerpoint/2010/main" val="1937215100"/>
              </p:ext>
            </p:extLst>
          </p:nvPr>
        </p:nvGraphicFramePr>
        <p:xfrm>
          <a:off x="253961" y="1924050"/>
          <a:ext cx="4489489" cy="4369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673614352"/>
              </p:ext>
            </p:extLst>
          </p:nvPr>
        </p:nvGraphicFramePr>
        <p:xfrm>
          <a:off x="4748568" y="1884302"/>
          <a:ext cx="3949118" cy="4122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4"/>
          <p:cNvSpPr>
            <a:spLocks noGrp="1"/>
          </p:cNvSpPr>
          <p:nvPr>
            <p:ph idx="1"/>
          </p:nvPr>
        </p:nvSpPr>
        <p:spPr>
          <a:xfrm>
            <a:off x="7728900" y="1165860"/>
            <a:ext cx="792000" cy="68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sz="2000" dirty="0" smtClean="0">
                <a:solidFill>
                  <a:schemeClr val="bg1"/>
                </a:solidFill>
              </a:rPr>
              <a:t>35%</a:t>
            </a:r>
          </a:p>
          <a:p>
            <a:pPr algn="ctr">
              <a:buNone/>
            </a:pPr>
            <a:r>
              <a:rPr lang="en-CA" sz="1600" dirty="0" smtClean="0">
                <a:solidFill>
                  <a:schemeClr val="bg1"/>
                </a:solidFill>
              </a:rPr>
              <a:t>55+</a:t>
            </a:r>
          </a:p>
        </p:txBody>
      </p:sp>
      <p:sp>
        <p:nvSpPr>
          <p:cNvPr id="14" name="TextBox 13"/>
          <p:cNvSpPr txBox="1"/>
          <p:nvPr/>
        </p:nvSpPr>
        <p:spPr>
          <a:xfrm>
            <a:off x="1522963" y="14878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15" name="TextBox 14"/>
          <p:cNvSpPr txBox="1"/>
          <p:nvPr/>
        </p:nvSpPr>
        <p:spPr>
          <a:xfrm>
            <a:off x="5676900" y="14497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Age</a:t>
            </a:r>
            <a:endParaRPr lang="en-CA" sz="2000" b="1" dirty="0">
              <a:solidFill>
                <a:schemeClr val="accent1">
                  <a:lumMod val="75000"/>
                </a:schemeClr>
              </a:solidFill>
              <a:latin typeface="+mn-lt"/>
            </a:endParaRPr>
          </a:p>
        </p:txBody>
      </p:sp>
    </p:spTree>
    <p:extLst>
      <p:ext uri="{BB962C8B-B14F-4D97-AF65-F5344CB8AC3E}">
        <p14:creationId xmlns:p14="http://schemas.microsoft.com/office/powerpoint/2010/main" val="391417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869367571"/>
              </p:ext>
            </p:extLst>
          </p:nvPr>
        </p:nvGraphicFramePr>
        <p:xfrm>
          <a:off x="103412" y="1905000"/>
          <a:ext cx="4468588" cy="43698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62"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45183"/>
            <a:ext cx="7230838" cy="307777"/>
          </a:xfrm>
          <a:prstGeom prst="rect">
            <a:avLst/>
          </a:prstGeom>
          <a:noFill/>
          <a:scene3d>
            <a:camera prst="orthographicFront"/>
            <a:lightRig rig="threePt" dir="t"/>
          </a:scene3d>
          <a:sp3d>
            <a:bevelT prst="slope"/>
          </a:sp3d>
        </p:spPr>
        <p:txBody>
          <a:bodyPr wrap="square" rtlCol="0">
            <a:spAutoFit/>
          </a:bodyPr>
          <a:lstStyle/>
          <a:p>
            <a:r>
              <a:rPr lang="en-CA" sz="1400" dirty="0" smtClean="0">
                <a:solidFill>
                  <a:srgbClr val="505150"/>
                </a:solidFill>
                <a:latin typeface="+mn-lt"/>
              </a:rPr>
              <a:t>Source:  ATB Financial, Survey on Alberta SMEs, October 2015, n = 300.</a:t>
            </a:r>
            <a:endParaRPr lang="en-CA" sz="1400" dirty="0">
              <a:solidFill>
                <a:srgbClr val="505150"/>
              </a:solidFill>
              <a:latin typeface="+mn-lt"/>
            </a:endParaRPr>
          </a:p>
        </p:txBody>
      </p:sp>
      <p:sp>
        <p:nvSpPr>
          <p:cNvPr id="14" name="TextBox 13"/>
          <p:cNvSpPr txBox="1"/>
          <p:nvPr/>
        </p:nvSpPr>
        <p:spPr>
          <a:xfrm>
            <a:off x="666750" y="1452368"/>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441696"/>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graphicFrame>
        <p:nvGraphicFramePr>
          <p:cNvPr id="9" name="Chart 8"/>
          <p:cNvGraphicFramePr/>
          <p:nvPr>
            <p:extLst>
              <p:ext uri="{D42A27DB-BD31-4B8C-83A1-F6EECF244321}">
                <p14:modId xmlns:p14="http://schemas.microsoft.com/office/powerpoint/2010/main" val="2769293447"/>
              </p:ext>
            </p:extLst>
          </p:nvPr>
        </p:nvGraphicFramePr>
        <p:xfrm>
          <a:off x="4675412" y="1905000"/>
          <a:ext cx="4468588" cy="4369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536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584775"/>
          </a:xfrm>
          <a:prstGeom prst="rect">
            <a:avLst/>
          </a:prstGeom>
          <a:noFill/>
        </p:spPr>
        <p:txBody>
          <a:bodyPr wrap="square" rtlCol="0">
            <a:spAutoFit/>
          </a:bodyPr>
          <a:lstStyle/>
          <a:p>
            <a:r>
              <a:rPr lang="en-CA" sz="3200" dirty="0" smtClean="0">
                <a:solidFill>
                  <a:schemeClr val="bg1"/>
                </a:solidFill>
                <a:latin typeface="Myriad Pro"/>
                <a:cs typeface="Myriad Pro"/>
              </a:rPr>
              <a:t>APPENDIX: Detailed Findings</a:t>
            </a:r>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301427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Community Involvement</a:t>
            </a:r>
            <a:endParaRPr lang="en-CA" sz="2800" dirty="0"/>
          </a:p>
        </p:txBody>
      </p:sp>
      <p:graphicFrame>
        <p:nvGraphicFramePr>
          <p:cNvPr id="10" name="Chart 9"/>
          <p:cNvGraphicFramePr/>
          <p:nvPr>
            <p:extLst>
              <p:ext uri="{D42A27DB-BD31-4B8C-83A1-F6EECF244321}">
                <p14:modId xmlns:p14="http://schemas.microsoft.com/office/powerpoint/2010/main" val="166052476"/>
              </p:ext>
            </p:extLst>
          </p:nvPr>
        </p:nvGraphicFramePr>
        <p:xfrm>
          <a:off x="261851" y="1694130"/>
          <a:ext cx="7132320" cy="458475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557" y="677788"/>
            <a:ext cx="7428908"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important is it for your business to engage in each of the following activities?</a:t>
            </a:r>
            <a:r>
              <a:rPr lang="en-CA" sz="1400" dirty="0" smtClean="0">
                <a:latin typeface="+mn-lt"/>
              </a:rPr>
              <a:t>”</a:t>
            </a:r>
            <a:endParaRPr lang="en-CA" sz="1400" dirty="0">
              <a:latin typeface="+mn-lt"/>
            </a:endParaRPr>
          </a:p>
        </p:txBody>
      </p:sp>
      <p:sp>
        <p:nvSpPr>
          <p:cNvPr id="15" name="Title 13"/>
          <p:cNvSpPr txBox="1">
            <a:spLocks/>
          </p:cNvSpPr>
          <p:nvPr/>
        </p:nvSpPr>
        <p:spPr bwMode="auto">
          <a:xfrm>
            <a:off x="8164" y="111405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800" dirty="0" smtClean="0"/>
              <a:t>Support events or charities in your local community:</a:t>
            </a:r>
            <a:endParaRPr lang="en-CA" sz="2800" dirty="0"/>
          </a:p>
        </p:txBody>
      </p:sp>
    </p:spTree>
    <p:extLst>
      <p:ext uri="{BB962C8B-B14F-4D97-AF65-F5344CB8AC3E}">
        <p14:creationId xmlns:p14="http://schemas.microsoft.com/office/powerpoint/2010/main" val="2709028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Community Involvement</a:t>
            </a:r>
            <a:endParaRPr lang="en-CA" sz="2800" dirty="0"/>
          </a:p>
        </p:txBody>
      </p:sp>
      <p:graphicFrame>
        <p:nvGraphicFramePr>
          <p:cNvPr id="10" name="Chart 9"/>
          <p:cNvGraphicFramePr/>
          <p:nvPr>
            <p:extLst>
              <p:ext uri="{D42A27DB-BD31-4B8C-83A1-F6EECF244321}">
                <p14:modId xmlns:p14="http://schemas.microsoft.com/office/powerpoint/2010/main" val="836009296"/>
              </p:ext>
            </p:extLst>
          </p:nvPr>
        </p:nvGraphicFramePr>
        <p:xfrm>
          <a:off x="261851" y="1694130"/>
          <a:ext cx="7132320" cy="457255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557" y="677788"/>
            <a:ext cx="7428908"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important is it for your business to engage in each of the following activities?</a:t>
            </a:r>
            <a:r>
              <a:rPr lang="en-CA" sz="1400" dirty="0" smtClean="0">
                <a:latin typeface="+mn-lt"/>
              </a:rPr>
              <a:t>”</a:t>
            </a:r>
            <a:endParaRPr lang="en-CA" sz="1400" dirty="0">
              <a:latin typeface="+mn-lt"/>
            </a:endParaRPr>
          </a:p>
        </p:txBody>
      </p:sp>
      <p:sp>
        <p:nvSpPr>
          <p:cNvPr id="15" name="Title 13"/>
          <p:cNvSpPr txBox="1">
            <a:spLocks/>
          </p:cNvSpPr>
          <p:nvPr/>
        </p:nvSpPr>
        <p:spPr bwMode="auto">
          <a:xfrm>
            <a:off x="0" y="113256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800" dirty="0" smtClean="0"/>
              <a:t>Be environmentally friendly:</a:t>
            </a:r>
            <a:endParaRPr lang="en-CA" sz="2800" dirty="0"/>
          </a:p>
        </p:txBody>
      </p:sp>
    </p:spTree>
    <p:extLst>
      <p:ext uri="{BB962C8B-B14F-4D97-AF65-F5344CB8AC3E}">
        <p14:creationId xmlns:p14="http://schemas.microsoft.com/office/powerpoint/2010/main" val="276368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Community Involvement</a:t>
            </a:r>
            <a:endParaRPr lang="en-CA" sz="2800" dirty="0"/>
          </a:p>
        </p:txBody>
      </p:sp>
      <p:graphicFrame>
        <p:nvGraphicFramePr>
          <p:cNvPr id="10" name="Chart 9"/>
          <p:cNvGraphicFramePr/>
          <p:nvPr>
            <p:extLst>
              <p:ext uri="{D42A27DB-BD31-4B8C-83A1-F6EECF244321}">
                <p14:modId xmlns:p14="http://schemas.microsoft.com/office/powerpoint/2010/main" val="2758416535"/>
              </p:ext>
            </p:extLst>
          </p:nvPr>
        </p:nvGraphicFramePr>
        <p:xfrm>
          <a:off x="261851" y="1694130"/>
          <a:ext cx="7132320" cy="456036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557" y="677788"/>
            <a:ext cx="7428908"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important is it for your business to engage in each of the following activities?</a:t>
            </a:r>
            <a:r>
              <a:rPr lang="en-CA" sz="1400" dirty="0" smtClean="0">
                <a:latin typeface="+mn-lt"/>
              </a:rPr>
              <a:t>”</a:t>
            </a:r>
            <a:endParaRPr lang="en-CA" sz="1400" dirty="0">
              <a:latin typeface="+mn-lt"/>
            </a:endParaRPr>
          </a:p>
        </p:txBody>
      </p:sp>
      <p:sp>
        <p:nvSpPr>
          <p:cNvPr id="15" name="Title 13"/>
          <p:cNvSpPr txBox="1">
            <a:spLocks/>
          </p:cNvSpPr>
          <p:nvPr/>
        </p:nvSpPr>
        <p:spPr bwMode="auto">
          <a:xfrm>
            <a:off x="8164" y="1138439"/>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800" dirty="0" smtClean="0"/>
              <a:t>Use local suppliers:</a:t>
            </a:r>
            <a:endParaRPr lang="en-CA" sz="2800" dirty="0"/>
          </a:p>
        </p:txBody>
      </p:sp>
    </p:spTree>
    <p:extLst>
      <p:ext uri="{BB962C8B-B14F-4D97-AF65-F5344CB8AC3E}">
        <p14:creationId xmlns:p14="http://schemas.microsoft.com/office/powerpoint/2010/main" val="3835844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Community Involvement</a:t>
            </a:r>
            <a:endParaRPr lang="en-CA" sz="2800" dirty="0"/>
          </a:p>
        </p:txBody>
      </p:sp>
      <p:graphicFrame>
        <p:nvGraphicFramePr>
          <p:cNvPr id="10" name="Chart 9"/>
          <p:cNvGraphicFramePr/>
          <p:nvPr>
            <p:extLst>
              <p:ext uri="{D42A27DB-BD31-4B8C-83A1-F6EECF244321}">
                <p14:modId xmlns:p14="http://schemas.microsoft.com/office/powerpoint/2010/main" val="1812822082"/>
              </p:ext>
            </p:extLst>
          </p:nvPr>
        </p:nvGraphicFramePr>
        <p:xfrm>
          <a:off x="261851" y="1694130"/>
          <a:ext cx="713232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13557" y="677788"/>
            <a:ext cx="7428908"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important is it for your business to engage in each of the following activities?</a:t>
            </a:r>
            <a:r>
              <a:rPr lang="en-CA" sz="1400" dirty="0" smtClean="0">
                <a:latin typeface="+mn-lt"/>
              </a:rPr>
              <a:t>”</a:t>
            </a:r>
            <a:endParaRPr lang="en-CA" sz="1400" dirty="0">
              <a:latin typeface="+mn-lt"/>
            </a:endParaRPr>
          </a:p>
        </p:txBody>
      </p:sp>
      <p:sp>
        <p:nvSpPr>
          <p:cNvPr id="15" name="Title 13"/>
          <p:cNvSpPr txBox="1">
            <a:spLocks/>
          </p:cNvSpPr>
          <p:nvPr/>
        </p:nvSpPr>
        <p:spPr bwMode="auto">
          <a:xfrm>
            <a:off x="0" y="118113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800" dirty="0" smtClean="0"/>
              <a:t>Provide employment within your local community:</a:t>
            </a:r>
            <a:endParaRPr lang="en-CA" sz="2800" dirty="0"/>
          </a:p>
        </p:txBody>
      </p:sp>
    </p:spTree>
    <p:extLst>
      <p:ext uri="{BB962C8B-B14F-4D97-AF65-F5344CB8AC3E}">
        <p14:creationId xmlns:p14="http://schemas.microsoft.com/office/powerpoint/2010/main" val="201951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Research Objectives</a:t>
            </a:r>
            <a:endParaRPr lang="en-CA" dirty="0"/>
          </a:p>
        </p:txBody>
      </p:sp>
      <p:sp>
        <p:nvSpPr>
          <p:cNvPr id="12" name="Content Placeholder 11"/>
          <p:cNvSpPr>
            <a:spLocks noGrp="1"/>
          </p:cNvSpPr>
          <p:nvPr>
            <p:ph idx="1"/>
          </p:nvPr>
        </p:nvSpPr>
        <p:spPr>
          <a:xfrm>
            <a:off x="360362" y="1447800"/>
            <a:ext cx="8428037" cy="4525963"/>
          </a:xfrm>
        </p:spPr>
        <p:txBody>
          <a:bodyPr/>
          <a:lstStyle/>
          <a:p>
            <a:pPr>
              <a:buNone/>
            </a:pPr>
            <a:endParaRPr lang="en-US" dirty="0" smtClean="0"/>
          </a:p>
          <a:p>
            <a:r>
              <a:rPr lang="en-US" dirty="0" smtClean="0"/>
              <a:t>Measure business owners and managers’ perceptions of what the business climate will be like six months from now;</a:t>
            </a:r>
          </a:p>
          <a:p>
            <a:r>
              <a:rPr lang="en-US" dirty="0" smtClean="0"/>
              <a:t>Understand SMEs’ happiness and how it relates to their business’ success, and the importance they place on community involvement  and sustainability. We also took a specific look at Alberta entrepreneurs to see what motivates them, their priorities,  and the rewards and sacrifices of being an entrepreneur; and,</a:t>
            </a:r>
          </a:p>
          <a:p>
            <a:r>
              <a:rPr lang="en-US" dirty="0" smtClean="0"/>
              <a:t>Profile the firmographics as well as respondent demographics for small- to medium-sized businesses in Alberta. </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Rewards</a:t>
            </a:r>
            <a:endParaRPr lang="en-CA" sz="2800" dirty="0"/>
          </a:p>
        </p:txBody>
      </p:sp>
      <p:sp>
        <p:nvSpPr>
          <p:cNvPr id="14" name="Rectangle 13"/>
          <p:cNvSpPr/>
          <p:nvPr/>
        </p:nvSpPr>
        <p:spPr>
          <a:xfrm>
            <a:off x="113557" y="677788"/>
            <a:ext cx="5019056"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do you reward yourself for your business’ success?”</a:t>
            </a:r>
            <a:endParaRPr lang="en-CA" sz="1400" dirty="0">
              <a:latin typeface="+mn-lt"/>
            </a:endParaRPr>
          </a:p>
        </p:txBody>
      </p:sp>
      <p:sp>
        <p:nvSpPr>
          <p:cNvPr id="15" name="Title 13"/>
          <p:cNvSpPr txBox="1">
            <a:spLocks/>
          </p:cNvSpPr>
          <p:nvPr/>
        </p:nvSpPr>
        <p:spPr bwMode="auto">
          <a:xfrm>
            <a:off x="597408" y="1262118"/>
            <a:ext cx="2718816"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Monetary compensation:</a:t>
            </a:r>
            <a:endParaRPr lang="en-CA" sz="1800" dirty="0"/>
          </a:p>
        </p:txBody>
      </p:sp>
      <p:graphicFrame>
        <p:nvGraphicFramePr>
          <p:cNvPr id="26" name="Chart 25"/>
          <p:cNvGraphicFramePr/>
          <p:nvPr>
            <p:extLst/>
          </p:nvPr>
        </p:nvGraphicFramePr>
        <p:xfrm>
          <a:off x="493557" y="1765350"/>
          <a:ext cx="2725132" cy="4276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2283800551"/>
              </p:ext>
            </p:extLst>
          </p:nvPr>
        </p:nvGraphicFramePr>
        <p:xfrm>
          <a:off x="5132613" y="1694130"/>
          <a:ext cx="2725132" cy="4276345"/>
        </p:xfrm>
        <a:graphic>
          <a:graphicData uri="http://schemas.openxmlformats.org/drawingml/2006/chart">
            <c:chart xmlns:c="http://schemas.openxmlformats.org/drawingml/2006/chart" xmlns:r="http://schemas.openxmlformats.org/officeDocument/2006/relationships" r:id="rId4"/>
          </a:graphicData>
        </a:graphic>
      </p:graphicFrame>
      <p:sp>
        <p:nvSpPr>
          <p:cNvPr id="28" name="Title 13"/>
          <p:cNvSpPr txBox="1">
            <a:spLocks/>
          </p:cNvSpPr>
          <p:nvPr/>
        </p:nvSpPr>
        <p:spPr bwMode="auto">
          <a:xfrm>
            <a:off x="5132613" y="1265962"/>
            <a:ext cx="2718816"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Vacation or travel:</a:t>
            </a:r>
            <a:endParaRPr lang="en-CA" sz="1800" dirty="0"/>
          </a:p>
        </p:txBody>
      </p:sp>
    </p:spTree>
    <p:extLst>
      <p:ext uri="{BB962C8B-B14F-4D97-AF65-F5344CB8AC3E}">
        <p14:creationId xmlns:p14="http://schemas.microsoft.com/office/powerpoint/2010/main" val="3317290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Rewards</a:t>
            </a:r>
            <a:endParaRPr lang="en-CA" sz="2800" dirty="0"/>
          </a:p>
        </p:txBody>
      </p:sp>
      <p:sp>
        <p:nvSpPr>
          <p:cNvPr id="14" name="Rectangle 13"/>
          <p:cNvSpPr/>
          <p:nvPr/>
        </p:nvSpPr>
        <p:spPr>
          <a:xfrm>
            <a:off x="113557" y="677788"/>
            <a:ext cx="5019056"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do you reward yourself for your business’ success?”</a:t>
            </a:r>
            <a:endParaRPr lang="en-CA" sz="1400" dirty="0">
              <a:latin typeface="+mn-lt"/>
            </a:endParaRPr>
          </a:p>
        </p:txBody>
      </p:sp>
      <p:sp>
        <p:nvSpPr>
          <p:cNvPr id="15" name="Title 13"/>
          <p:cNvSpPr txBox="1">
            <a:spLocks/>
          </p:cNvSpPr>
          <p:nvPr/>
        </p:nvSpPr>
        <p:spPr bwMode="auto">
          <a:xfrm>
            <a:off x="396021" y="1265962"/>
            <a:ext cx="2920203"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Time with family or friends:</a:t>
            </a:r>
            <a:endParaRPr lang="en-CA" sz="1800" dirty="0"/>
          </a:p>
        </p:txBody>
      </p:sp>
      <p:graphicFrame>
        <p:nvGraphicFramePr>
          <p:cNvPr id="26" name="Chart 25"/>
          <p:cNvGraphicFramePr/>
          <p:nvPr>
            <p:extLst/>
          </p:nvPr>
        </p:nvGraphicFramePr>
        <p:xfrm>
          <a:off x="493557" y="1765350"/>
          <a:ext cx="2725132" cy="4276345"/>
        </p:xfrm>
        <a:graphic>
          <a:graphicData uri="http://schemas.openxmlformats.org/drawingml/2006/chart">
            <c:chart xmlns:c="http://schemas.openxmlformats.org/drawingml/2006/chart" xmlns:r="http://schemas.openxmlformats.org/officeDocument/2006/relationships" r:id="rId3"/>
          </a:graphicData>
        </a:graphic>
      </p:graphicFrame>
      <p:sp>
        <p:nvSpPr>
          <p:cNvPr id="28" name="Title 13"/>
          <p:cNvSpPr txBox="1">
            <a:spLocks/>
          </p:cNvSpPr>
          <p:nvPr/>
        </p:nvSpPr>
        <p:spPr bwMode="auto">
          <a:xfrm>
            <a:off x="5416187" y="1265962"/>
            <a:ext cx="2913887"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Major or minor purchases:</a:t>
            </a:r>
            <a:endParaRPr lang="en-CA" sz="1800" dirty="0"/>
          </a:p>
        </p:txBody>
      </p:sp>
      <p:graphicFrame>
        <p:nvGraphicFramePr>
          <p:cNvPr id="9" name="Chart 8"/>
          <p:cNvGraphicFramePr/>
          <p:nvPr>
            <p:extLst>
              <p:ext uri="{D42A27DB-BD31-4B8C-83A1-F6EECF244321}">
                <p14:modId xmlns:p14="http://schemas.microsoft.com/office/powerpoint/2010/main" val="2883983869"/>
              </p:ext>
            </p:extLst>
          </p:nvPr>
        </p:nvGraphicFramePr>
        <p:xfrm>
          <a:off x="5510565" y="1809461"/>
          <a:ext cx="2725132" cy="4276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6686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Rewards</a:t>
            </a:r>
            <a:endParaRPr lang="en-CA" sz="2800" dirty="0"/>
          </a:p>
        </p:txBody>
      </p:sp>
      <p:sp>
        <p:nvSpPr>
          <p:cNvPr id="14" name="Rectangle 13"/>
          <p:cNvSpPr/>
          <p:nvPr/>
        </p:nvSpPr>
        <p:spPr>
          <a:xfrm>
            <a:off x="113557" y="677788"/>
            <a:ext cx="5019056"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How do you reward yourself for your business’ success?”</a:t>
            </a:r>
            <a:endParaRPr lang="en-CA" sz="1400" dirty="0">
              <a:latin typeface="+mn-lt"/>
            </a:endParaRPr>
          </a:p>
        </p:txBody>
      </p:sp>
      <p:sp>
        <p:nvSpPr>
          <p:cNvPr id="28" name="Title 13"/>
          <p:cNvSpPr txBox="1">
            <a:spLocks/>
          </p:cNvSpPr>
          <p:nvPr/>
        </p:nvSpPr>
        <p:spPr bwMode="auto">
          <a:xfrm>
            <a:off x="113557" y="1337299"/>
            <a:ext cx="8884139"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Professional development opportunities such as a conference or workshop:</a:t>
            </a:r>
            <a:endParaRPr lang="en-CA" sz="1800" dirty="0"/>
          </a:p>
        </p:txBody>
      </p:sp>
      <p:graphicFrame>
        <p:nvGraphicFramePr>
          <p:cNvPr id="9" name="Chart 8"/>
          <p:cNvGraphicFramePr/>
          <p:nvPr>
            <p:extLst/>
          </p:nvPr>
        </p:nvGraphicFramePr>
        <p:xfrm>
          <a:off x="2733646" y="1694130"/>
          <a:ext cx="3426552" cy="486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732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Sacrifices</a:t>
            </a:r>
            <a:endParaRPr lang="en-CA" sz="2800" dirty="0"/>
          </a:p>
        </p:txBody>
      </p:sp>
      <p:sp>
        <p:nvSpPr>
          <p:cNvPr id="14" name="Rectangle 13"/>
          <p:cNvSpPr/>
          <p:nvPr/>
        </p:nvSpPr>
        <p:spPr>
          <a:xfrm>
            <a:off x="113556" y="677788"/>
            <a:ext cx="8615915"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Have you ever had to make any of the following personal sacrifices to help your business succeed?”</a:t>
            </a:r>
            <a:endParaRPr lang="en-CA" sz="1400" dirty="0">
              <a:latin typeface="+mn-lt"/>
            </a:endParaRPr>
          </a:p>
        </p:txBody>
      </p:sp>
      <p:sp>
        <p:nvSpPr>
          <p:cNvPr id="15" name="Title 13"/>
          <p:cNvSpPr txBox="1">
            <a:spLocks/>
          </p:cNvSpPr>
          <p:nvPr/>
        </p:nvSpPr>
        <p:spPr bwMode="auto">
          <a:xfrm>
            <a:off x="396021" y="1265962"/>
            <a:ext cx="2920203" cy="66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Delayed or forgone personal compensation:</a:t>
            </a:r>
            <a:endParaRPr lang="en-CA" sz="1800" dirty="0"/>
          </a:p>
        </p:txBody>
      </p:sp>
      <p:graphicFrame>
        <p:nvGraphicFramePr>
          <p:cNvPr id="26" name="Chart 25"/>
          <p:cNvGraphicFramePr/>
          <p:nvPr>
            <p:extLst/>
          </p:nvPr>
        </p:nvGraphicFramePr>
        <p:xfrm>
          <a:off x="493557" y="1983361"/>
          <a:ext cx="2725132" cy="4276345"/>
        </p:xfrm>
        <a:graphic>
          <a:graphicData uri="http://schemas.openxmlformats.org/drawingml/2006/chart">
            <c:chart xmlns:c="http://schemas.openxmlformats.org/drawingml/2006/chart" xmlns:r="http://schemas.openxmlformats.org/officeDocument/2006/relationships" r:id="rId3"/>
          </a:graphicData>
        </a:graphic>
      </p:graphicFrame>
      <p:sp>
        <p:nvSpPr>
          <p:cNvPr id="28" name="Title 13"/>
          <p:cNvSpPr txBox="1">
            <a:spLocks/>
          </p:cNvSpPr>
          <p:nvPr/>
        </p:nvSpPr>
        <p:spPr bwMode="auto">
          <a:xfrm>
            <a:off x="5010912" y="1265962"/>
            <a:ext cx="3877056" cy="5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Committed personal savings to start, maintain, or grow your business:</a:t>
            </a:r>
            <a:endParaRPr lang="en-CA" sz="1800" dirty="0"/>
          </a:p>
        </p:txBody>
      </p:sp>
      <p:graphicFrame>
        <p:nvGraphicFramePr>
          <p:cNvPr id="9" name="Chart 8"/>
          <p:cNvGraphicFramePr/>
          <p:nvPr>
            <p:extLst/>
          </p:nvPr>
        </p:nvGraphicFramePr>
        <p:xfrm>
          <a:off x="5510565" y="1955765"/>
          <a:ext cx="2725132" cy="4276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1251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Sacrifices</a:t>
            </a:r>
            <a:endParaRPr lang="en-CA" sz="2800" dirty="0"/>
          </a:p>
        </p:txBody>
      </p:sp>
      <p:sp>
        <p:nvSpPr>
          <p:cNvPr id="14" name="Rectangle 13"/>
          <p:cNvSpPr/>
          <p:nvPr/>
        </p:nvSpPr>
        <p:spPr>
          <a:xfrm>
            <a:off x="113556" y="677788"/>
            <a:ext cx="8615915"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Have you ever had to make any of the following personal sacrifices to help your business succeed?”</a:t>
            </a:r>
            <a:endParaRPr lang="en-CA" sz="1400" dirty="0">
              <a:latin typeface="+mn-lt"/>
            </a:endParaRPr>
          </a:p>
        </p:txBody>
      </p:sp>
      <p:sp>
        <p:nvSpPr>
          <p:cNvPr id="15" name="Title 13"/>
          <p:cNvSpPr txBox="1">
            <a:spLocks/>
          </p:cNvSpPr>
          <p:nvPr/>
        </p:nvSpPr>
        <p:spPr bwMode="auto">
          <a:xfrm>
            <a:off x="113557" y="1265962"/>
            <a:ext cx="3958572" cy="9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Borrowed funds from friends or family to start, maintain, or grow your business:</a:t>
            </a:r>
            <a:endParaRPr lang="en-CA" sz="1800" dirty="0"/>
          </a:p>
        </p:txBody>
      </p:sp>
      <p:graphicFrame>
        <p:nvGraphicFramePr>
          <p:cNvPr id="26" name="Chart 25"/>
          <p:cNvGraphicFramePr/>
          <p:nvPr>
            <p:extLst/>
          </p:nvPr>
        </p:nvGraphicFramePr>
        <p:xfrm>
          <a:off x="493557" y="2107586"/>
          <a:ext cx="2725132" cy="4276345"/>
        </p:xfrm>
        <a:graphic>
          <a:graphicData uri="http://schemas.openxmlformats.org/drawingml/2006/chart">
            <c:chart xmlns:c="http://schemas.openxmlformats.org/drawingml/2006/chart" xmlns:r="http://schemas.openxmlformats.org/officeDocument/2006/relationships" r:id="rId3"/>
          </a:graphicData>
        </a:graphic>
      </p:graphicFrame>
      <p:sp>
        <p:nvSpPr>
          <p:cNvPr id="28" name="Title 13"/>
          <p:cNvSpPr txBox="1">
            <a:spLocks/>
          </p:cNvSpPr>
          <p:nvPr/>
        </p:nvSpPr>
        <p:spPr bwMode="auto">
          <a:xfrm>
            <a:off x="5416187" y="1265962"/>
            <a:ext cx="2913887" cy="64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Took out a personal loan to support your business:</a:t>
            </a:r>
            <a:endParaRPr lang="en-CA" sz="1800" dirty="0"/>
          </a:p>
        </p:txBody>
      </p:sp>
      <p:graphicFrame>
        <p:nvGraphicFramePr>
          <p:cNvPr id="9" name="Chart 8"/>
          <p:cNvGraphicFramePr/>
          <p:nvPr>
            <p:extLst/>
          </p:nvPr>
        </p:nvGraphicFramePr>
        <p:xfrm>
          <a:off x="5510564" y="2156617"/>
          <a:ext cx="2725132" cy="4276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9459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Sacrifices</a:t>
            </a:r>
            <a:endParaRPr lang="en-CA" sz="2800" dirty="0"/>
          </a:p>
        </p:txBody>
      </p:sp>
      <p:sp>
        <p:nvSpPr>
          <p:cNvPr id="14" name="Rectangle 13"/>
          <p:cNvSpPr/>
          <p:nvPr/>
        </p:nvSpPr>
        <p:spPr>
          <a:xfrm>
            <a:off x="113556" y="677788"/>
            <a:ext cx="8615915"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Have you ever had to make any of the following personal sacrifices to help your business succeed?”</a:t>
            </a:r>
            <a:endParaRPr lang="en-CA" sz="1400" dirty="0">
              <a:latin typeface="+mn-lt"/>
            </a:endParaRPr>
          </a:p>
        </p:txBody>
      </p:sp>
      <p:sp>
        <p:nvSpPr>
          <p:cNvPr id="15" name="Title 13"/>
          <p:cNvSpPr txBox="1">
            <a:spLocks/>
          </p:cNvSpPr>
          <p:nvPr/>
        </p:nvSpPr>
        <p:spPr bwMode="auto">
          <a:xfrm>
            <a:off x="396021" y="1265962"/>
            <a:ext cx="2920203" cy="64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Given a personal guarantee for a business loan:</a:t>
            </a:r>
            <a:endParaRPr lang="en-CA" sz="1800" dirty="0"/>
          </a:p>
        </p:txBody>
      </p:sp>
      <p:graphicFrame>
        <p:nvGraphicFramePr>
          <p:cNvPr id="26" name="Chart 25"/>
          <p:cNvGraphicFramePr/>
          <p:nvPr>
            <p:extLst/>
          </p:nvPr>
        </p:nvGraphicFramePr>
        <p:xfrm>
          <a:off x="461388" y="2090349"/>
          <a:ext cx="3025523" cy="4276345"/>
        </p:xfrm>
        <a:graphic>
          <a:graphicData uri="http://schemas.openxmlformats.org/drawingml/2006/chart">
            <c:chart xmlns:c="http://schemas.openxmlformats.org/drawingml/2006/chart" xmlns:r="http://schemas.openxmlformats.org/officeDocument/2006/relationships" r:id="rId3"/>
          </a:graphicData>
        </a:graphic>
      </p:graphicFrame>
      <p:sp>
        <p:nvSpPr>
          <p:cNvPr id="28" name="Title 13"/>
          <p:cNvSpPr txBox="1">
            <a:spLocks/>
          </p:cNvSpPr>
          <p:nvPr/>
        </p:nvSpPr>
        <p:spPr bwMode="auto">
          <a:xfrm>
            <a:off x="5416187" y="1265962"/>
            <a:ext cx="2913887" cy="64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Worked overtime to cut down on operating costs:</a:t>
            </a:r>
            <a:endParaRPr lang="en-CA" sz="1800" dirty="0"/>
          </a:p>
        </p:txBody>
      </p:sp>
      <p:graphicFrame>
        <p:nvGraphicFramePr>
          <p:cNvPr id="9" name="Chart 8"/>
          <p:cNvGraphicFramePr/>
          <p:nvPr>
            <p:extLst/>
          </p:nvPr>
        </p:nvGraphicFramePr>
        <p:xfrm>
          <a:off x="5266944" y="2102928"/>
          <a:ext cx="2919766" cy="4276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6012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a:t>
            </a:r>
            <a:r>
              <a:rPr lang="en-CA" sz="1200" dirty="0">
                <a:solidFill>
                  <a:srgbClr val="505150"/>
                </a:solidFill>
              </a:rPr>
              <a:t>n = 238 who self-identified as entrepreneurs.</a:t>
            </a:r>
          </a:p>
        </p:txBody>
      </p:sp>
      <p:sp>
        <p:nvSpPr>
          <p:cNvPr id="12" name="Title 11"/>
          <p:cNvSpPr>
            <a:spLocks noGrp="1"/>
          </p:cNvSpPr>
          <p:nvPr>
            <p:ph type="title"/>
          </p:nvPr>
        </p:nvSpPr>
        <p:spPr>
          <a:xfrm>
            <a:off x="0" y="0"/>
            <a:ext cx="9144000" cy="718080"/>
          </a:xfrm>
        </p:spPr>
        <p:txBody>
          <a:bodyPr/>
          <a:lstStyle/>
          <a:p>
            <a:r>
              <a:rPr lang="en-CA" sz="2800" dirty="0" smtClean="0"/>
              <a:t>Sacrifices</a:t>
            </a:r>
            <a:endParaRPr lang="en-CA" sz="2800" dirty="0"/>
          </a:p>
        </p:txBody>
      </p:sp>
      <p:sp>
        <p:nvSpPr>
          <p:cNvPr id="14" name="Rectangle 13"/>
          <p:cNvSpPr/>
          <p:nvPr/>
        </p:nvSpPr>
        <p:spPr>
          <a:xfrm>
            <a:off x="113556" y="677788"/>
            <a:ext cx="8615915"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Have you ever had to make any of the following personal sacrifices to help your business succeed?”</a:t>
            </a:r>
            <a:endParaRPr lang="en-CA" sz="1400" dirty="0">
              <a:latin typeface="+mn-lt"/>
            </a:endParaRPr>
          </a:p>
        </p:txBody>
      </p:sp>
      <p:sp>
        <p:nvSpPr>
          <p:cNvPr id="15" name="Title 13"/>
          <p:cNvSpPr txBox="1">
            <a:spLocks/>
          </p:cNvSpPr>
          <p:nvPr/>
        </p:nvSpPr>
        <p:spPr bwMode="auto">
          <a:xfrm>
            <a:off x="396021" y="1265962"/>
            <a:ext cx="2920203" cy="63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Missed out on professional development opportunities:</a:t>
            </a:r>
            <a:endParaRPr lang="en-CA" sz="1800" dirty="0"/>
          </a:p>
        </p:txBody>
      </p:sp>
      <p:graphicFrame>
        <p:nvGraphicFramePr>
          <p:cNvPr id="26" name="Chart 25"/>
          <p:cNvGraphicFramePr/>
          <p:nvPr>
            <p:extLst>
              <p:ext uri="{D42A27DB-BD31-4B8C-83A1-F6EECF244321}">
                <p14:modId xmlns:p14="http://schemas.microsoft.com/office/powerpoint/2010/main" val="2127767992"/>
              </p:ext>
            </p:extLst>
          </p:nvPr>
        </p:nvGraphicFramePr>
        <p:xfrm>
          <a:off x="493556" y="2091786"/>
          <a:ext cx="2956779" cy="4276345"/>
        </p:xfrm>
        <a:graphic>
          <a:graphicData uri="http://schemas.openxmlformats.org/drawingml/2006/chart">
            <c:chart xmlns:c="http://schemas.openxmlformats.org/drawingml/2006/chart" xmlns:r="http://schemas.openxmlformats.org/officeDocument/2006/relationships" r:id="rId3"/>
          </a:graphicData>
        </a:graphic>
      </p:graphicFrame>
      <p:sp>
        <p:nvSpPr>
          <p:cNvPr id="28" name="Title 13"/>
          <p:cNvSpPr txBox="1">
            <a:spLocks/>
          </p:cNvSpPr>
          <p:nvPr/>
        </p:nvSpPr>
        <p:spPr bwMode="auto">
          <a:xfrm>
            <a:off x="5416187" y="1265962"/>
            <a:ext cx="2913887" cy="63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CA" sz="1800" dirty="0" smtClean="0"/>
              <a:t>Missed out on family or friends’ special occasions:</a:t>
            </a:r>
            <a:endParaRPr lang="en-CA" sz="1800" dirty="0"/>
          </a:p>
        </p:txBody>
      </p:sp>
      <p:graphicFrame>
        <p:nvGraphicFramePr>
          <p:cNvPr id="9" name="Chart 8"/>
          <p:cNvGraphicFramePr/>
          <p:nvPr>
            <p:extLst/>
          </p:nvPr>
        </p:nvGraphicFramePr>
        <p:xfrm>
          <a:off x="5510564" y="2091787"/>
          <a:ext cx="3008595" cy="4276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2118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Share of Priorities</a:t>
            </a:r>
            <a:endParaRPr lang="en-CA" sz="2800" dirty="0"/>
          </a:p>
        </p:txBody>
      </p:sp>
      <p:graphicFrame>
        <p:nvGraphicFramePr>
          <p:cNvPr id="10" name="Chart 9"/>
          <p:cNvGraphicFramePr/>
          <p:nvPr>
            <p:extLst>
              <p:ext uri="{D42A27DB-BD31-4B8C-83A1-F6EECF244321}">
                <p14:modId xmlns:p14="http://schemas.microsoft.com/office/powerpoint/2010/main" val="2667956458"/>
              </p:ext>
            </p:extLst>
          </p:nvPr>
        </p:nvGraphicFramePr>
        <p:xfrm>
          <a:off x="261851" y="982779"/>
          <a:ext cx="7132320" cy="510047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8164" y="644225"/>
            <a:ext cx="7953212" cy="338554"/>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…Of the following two options, which one is more important to you?</a:t>
            </a:r>
            <a:r>
              <a:rPr lang="en-CA" sz="1400" dirty="0" smtClean="0">
                <a:latin typeface="+mn-lt"/>
              </a:rPr>
              <a:t>” [Paired Comparison]</a:t>
            </a:r>
            <a:endParaRPr lang="en-CA" sz="1400" dirty="0">
              <a:latin typeface="+mn-lt"/>
            </a:endParaRPr>
          </a:p>
        </p:txBody>
      </p:sp>
      <p:sp>
        <p:nvSpPr>
          <p:cNvPr id="2" name="Right Brace 1"/>
          <p:cNvSpPr/>
          <p:nvPr/>
        </p:nvSpPr>
        <p:spPr>
          <a:xfrm>
            <a:off x="6644640" y="1231392"/>
            <a:ext cx="573024" cy="2109216"/>
          </a:xfrm>
          <a:prstGeom prst="rightBrac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9" name="Content Placeholder 4"/>
          <p:cNvSpPr txBox="1">
            <a:spLocks/>
          </p:cNvSpPr>
          <p:nvPr/>
        </p:nvSpPr>
        <p:spPr bwMode="auto">
          <a:xfrm>
            <a:off x="7351777" y="1623309"/>
            <a:ext cx="1572768" cy="133262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200" b="1" i="0" u="none" strike="noStrike" kern="1200" cap="none" spc="0" normalizeH="0" baseline="0" noProof="0" dirty="0" smtClean="0">
                <a:ln>
                  <a:noFill/>
                </a:ln>
                <a:solidFill>
                  <a:schemeClr val="bg1"/>
                </a:solidFill>
                <a:effectLst/>
                <a:uLnTx/>
                <a:uFillTx/>
              </a:rPr>
              <a:t>Most important:</a:t>
            </a:r>
          </a:p>
          <a:p>
            <a:pPr marL="171450" marR="0" lvl="0" indent="-171450" defTabSz="457200" rtl="0" eaLnBrk="1" fontAlgn="base" latinLnBrk="0" hangingPunct="1">
              <a:lnSpc>
                <a:spcPct val="100000"/>
              </a:lnSpc>
              <a:spcBef>
                <a:spcPct val="20000"/>
              </a:spcBef>
              <a:spcAft>
                <a:spcPct val="0"/>
              </a:spcAft>
              <a:buClrTx/>
              <a:buSzTx/>
              <a:buFontTx/>
              <a:buChar char="-"/>
              <a:tabLst/>
              <a:defRPr/>
            </a:pPr>
            <a:r>
              <a:rPr lang="en-CA" sz="1200" dirty="0" smtClean="0">
                <a:solidFill>
                  <a:schemeClr val="bg1"/>
                </a:solidFill>
              </a:rPr>
              <a:t>Work-life balance</a:t>
            </a:r>
          </a:p>
          <a:p>
            <a:pPr marL="171450" marR="0" lvl="0" indent="-171450" defTabSz="457200" rtl="0" eaLnBrk="1" fontAlgn="base" latinLnBrk="0" hangingPunct="1">
              <a:lnSpc>
                <a:spcPct val="100000"/>
              </a:lnSpc>
              <a:spcBef>
                <a:spcPct val="20000"/>
              </a:spcBef>
              <a:spcAft>
                <a:spcPct val="0"/>
              </a:spcAft>
              <a:buClrTx/>
              <a:buSzTx/>
              <a:buFontTx/>
              <a:buChar char="-"/>
              <a:tabLst/>
              <a:defRPr/>
            </a:pPr>
            <a:r>
              <a:rPr lang="en-CA" sz="1200" dirty="0" smtClean="0">
                <a:solidFill>
                  <a:schemeClr val="bg1"/>
                </a:solidFill>
              </a:rPr>
              <a:t>Time with friends/family</a:t>
            </a:r>
          </a:p>
          <a:p>
            <a:pPr marL="171450" marR="0" lvl="0" indent="-171450" defTabSz="457200" rtl="0" eaLnBrk="1" fontAlgn="base" latinLnBrk="0" hangingPunct="1">
              <a:lnSpc>
                <a:spcPct val="100000"/>
              </a:lnSpc>
              <a:spcBef>
                <a:spcPct val="20000"/>
              </a:spcBef>
              <a:spcAft>
                <a:spcPct val="0"/>
              </a:spcAft>
              <a:buClrTx/>
              <a:buSzTx/>
              <a:buFontTx/>
              <a:buChar char="-"/>
              <a:tabLst/>
              <a:defRPr/>
            </a:pPr>
            <a:r>
              <a:rPr kumimoji="0" lang="en-CA" sz="1200" b="0" i="0" u="none" strike="noStrike" kern="1200" cap="none" spc="0" normalizeH="0" baseline="0" noProof="0" dirty="0" smtClean="0">
                <a:ln>
                  <a:noFill/>
                </a:ln>
                <a:solidFill>
                  <a:schemeClr val="bg1"/>
                </a:solidFill>
                <a:effectLst/>
                <a:uLnTx/>
                <a:uFillTx/>
              </a:rPr>
              <a:t>Healthy</a:t>
            </a:r>
          </a:p>
        </p:txBody>
      </p:sp>
    </p:spTree>
    <p:extLst>
      <p:ext uri="{BB962C8B-B14F-4D97-AF65-F5344CB8AC3E}">
        <p14:creationId xmlns:p14="http://schemas.microsoft.com/office/powerpoint/2010/main" val="2337505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endParaRPr lang="en-CA" sz="1200" dirty="0">
              <a:solidFill>
                <a:srgbClr val="505150"/>
              </a:solidFill>
            </a:endParaRPr>
          </a:p>
        </p:txBody>
      </p:sp>
      <p:sp>
        <p:nvSpPr>
          <p:cNvPr id="12" name="Title 11"/>
          <p:cNvSpPr>
            <a:spLocks noGrp="1"/>
          </p:cNvSpPr>
          <p:nvPr>
            <p:ph type="title"/>
          </p:nvPr>
        </p:nvSpPr>
        <p:spPr>
          <a:xfrm>
            <a:off x="0" y="0"/>
            <a:ext cx="9144000" cy="718080"/>
          </a:xfrm>
        </p:spPr>
        <p:txBody>
          <a:bodyPr/>
          <a:lstStyle/>
          <a:p>
            <a:r>
              <a:rPr lang="en-CA" sz="2800" dirty="0" smtClean="0"/>
              <a:t>Share of Priorities</a:t>
            </a:r>
            <a:endParaRPr lang="en-CA" sz="2800" dirty="0"/>
          </a:p>
        </p:txBody>
      </p:sp>
      <p:graphicFrame>
        <p:nvGraphicFramePr>
          <p:cNvPr id="10" name="Chart 9"/>
          <p:cNvGraphicFramePr/>
          <p:nvPr>
            <p:extLst>
              <p:ext uri="{D42A27DB-BD31-4B8C-83A1-F6EECF244321}">
                <p14:modId xmlns:p14="http://schemas.microsoft.com/office/powerpoint/2010/main" val="1312269861"/>
              </p:ext>
            </p:extLst>
          </p:nvPr>
        </p:nvGraphicFramePr>
        <p:xfrm>
          <a:off x="261851" y="1121664"/>
          <a:ext cx="7132320" cy="510844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8164" y="644225"/>
            <a:ext cx="8904188" cy="584775"/>
          </a:xfrm>
          <a:prstGeom prst="rect">
            <a:avLst/>
          </a:prstGeom>
          <a:ln w="12700">
            <a:solidFill>
              <a:schemeClr val="tx1"/>
            </a:solidFill>
          </a:ln>
        </p:spPr>
        <p:txBody>
          <a:bodyPr wrap="square">
            <a:spAutoFit/>
          </a:bodyPr>
          <a:lstStyle/>
          <a:p>
            <a:r>
              <a:rPr lang="en-CA" sz="1400" dirty="0" smtClean="0">
                <a:latin typeface="+mn-lt"/>
              </a:rPr>
              <a:t>“</a:t>
            </a:r>
            <a:r>
              <a:rPr lang="en-CA" sz="1600" dirty="0" smtClean="0">
                <a:latin typeface="+mn-lt"/>
              </a:rPr>
              <a:t>…the same list of priorities.  This time I’d like you to let me know which of them you would sacrifice in a time crunch?”</a:t>
            </a:r>
            <a:endParaRPr lang="en-CA" sz="1400" dirty="0">
              <a:latin typeface="+mn-lt"/>
            </a:endParaRPr>
          </a:p>
        </p:txBody>
      </p:sp>
    </p:spTree>
    <p:extLst>
      <p:ext uri="{BB962C8B-B14F-4D97-AF65-F5344CB8AC3E}">
        <p14:creationId xmlns:p14="http://schemas.microsoft.com/office/powerpoint/2010/main" val="1364645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s1.jpg"/>
          <p:cNvPicPr>
            <a:picLocks noChangeAspect="1"/>
          </p:cNvPicPr>
          <p:nvPr/>
        </p:nvPicPr>
        <p:blipFill>
          <a:blip r:embed="rId2"/>
          <a:stretch>
            <a:fillRect/>
          </a:stretch>
        </p:blipFill>
        <p:spPr>
          <a:xfrm>
            <a:off x="723331" y="276365"/>
            <a:ext cx="2129051" cy="2330357"/>
          </a:xfrm>
          <a:prstGeom prst="rect">
            <a:avLst/>
          </a:prstGeom>
        </p:spPr>
      </p:pic>
      <p:sp>
        <p:nvSpPr>
          <p:cNvPr id="4" name="TextBox 6"/>
          <p:cNvSpPr txBox="1">
            <a:spLocks noChangeArrowheads="1"/>
          </p:cNvSpPr>
          <p:nvPr/>
        </p:nvSpPr>
        <p:spPr bwMode="auto">
          <a:xfrm>
            <a:off x="352159" y="3395016"/>
            <a:ext cx="2871393"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Judy Duncan</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Managing Director Marketing,</a:t>
            </a:r>
          </a:p>
          <a:p>
            <a:r>
              <a:rPr lang="en-CA" sz="1600" dirty="0" smtClean="0">
                <a:solidFill>
                  <a:schemeClr val="bg1"/>
                </a:solidFill>
                <a:latin typeface="Myriad Pro" pitchFamily="34" charset="0"/>
              </a:rPr>
              <a:t>B&amp;Ag</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(403) 974-6884</a:t>
            </a:r>
          </a:p>
          <a:p>
            <a:r>
              <a:rPr lang="en-CA" sz="1600" dirty="0" smtClean="0">
                <a:solidFill>
                  <a:schemeClr val="bg1"/>
                </a:solidFill>
                <a:latin typeface="Myriad Pro" pitchFamily="34" charset="0"/>
              </a:rPr>
              <a:t>JDuncan@atb.com</a:t>
            </a:r>
            <a:endParaRPr lang="en-US" sz="1600" dirty="0">
              <a:solidFill>
                <a:schemeClr val="bg1"/>
              </a:solidFill>
              <a:latin typeface="Myriad Pro" pitchFamily="34" charset="0"/>
            </a:endParaRPr>
          </a:p>
        </p:txBody>
      </p:sp>
      <p:sp>
        <p:nvSpPr>
          <p:cNvPr id="6" name="TextBox 6"/>
          <p:cNvSpPr txBox="1">
            <a:spLocks noChangeArrowheads="1"/>
          </p:cNvSpPr>
          <p:nvPr/>
        </p:nvSpPr>
        <p:spPr bwMode="auto">
          <a:xfrm>
            <a:off x="3453981"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Cody Tousignant</a:t>
            </a:r>
            <a:endParaRPr lang="en-CA" sz="1600" dirty="0">
              <a:solidFill>
                <a:schemeClr val="bg1"/>
              </a:solidFill>
              <a:latin typeface="Myriad Pro" pitchFamily="34" charset="0"/>
            </a:endParaRPr>
          </a:p>
          <a:p>
            <a:r>
              <a:rPr lang="en-CA" sz="1600" dirty="0">
                <a:solidFill>
                  <a:schemeClr val="bg1"/>
                </a:solidFill>
                <a:latin typeface="Myriad Pro" pitchFamily="34" charset="0"/>
              </a:rPr>
              <a:t>Senior Research Manager</a:t>
            </a:r>
          </a:p>
          <a:p>
            <a:r>
              <a:rPr lang="en-CA" sz="1600" dirty="0">
                <a:solidFill>
                  <a:schemeClr val="bg1"/>
                </a:solidFill>
                <a:latin typeface="Myriad Pro" pitchFamily="34" charset="0"/>
              </a:rPr>
              <a:t>Client &amp; Marketing Research</a:t>
            </a:r>
          </a:p>
          <a:p>
            <a:r>
              <a:rPr lang="en-CA" sz="1600" dirty="0" smtClean="0">
                <a:solidFill>
                  <a:schemeClr val="bg1"/>
                </a:solidFill>
                <a:latin typeface="Myriad Pro" pitchFamily="34" charset="0"/>
              </a:rPr>
              <a:t>(403) 731-3507</a:t>
            </a:r>
          </a:p>
          <a:p>
            <a:r>
              <a:rPr lang="en-CA" sz="1600" dirty="0" smtClean="0">
                <a:solidFill>
                  <a:schemeClr val="bg1"/>
                </a:solidFill>
                <a:latin typeface="Myriad Pro" pitchFamily="34" charset="0"/>
              </a:rPr>
              <a:t>CTousignant@atb.com</a:t>
            </a:r>
            <a:endParaRPr lang="en-US" sz="1600" dirty="0">
              <a:solidFill>
                <a:schemeClr val="bg1"/>
              </a:solidFill>
              <a:latin typeface="Myriad Pro" pitchFamily="34" charset="0"/>
            </a:endParaRPr>
          </a:p>
        </p:txBody>
      </p:sp>
      <p:sp>
        <p:nvSpPr>
          <p:cNvPr id="5" name="TextBox 6"/>
          <p:cNvSpPr txBox="1">
            <a:spLocks noChangeArrowheads="1"/>
          </p:cNvSpPr>
          <p:nvPr/>
        </p:nvSpPr>
        <p:spPr bwMode="auto">
          <a:xfrm>
            <a:off x="6453213"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Cindy Smith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Research </a:t>
            </a:r>
            <a:r>
              <a:rPr lang="en-CA" sz="1600" dirty="0">
                <a:solidFill>
                  <a:schemeClr val="bg1"/>
                </a:solidFill>
                <a:latin typeface="Myriad Pro" pitchFamily="34" charset="0"/>
              </a:rPr>
              <a:t>Manager</a:t>
            </a:r>
          </a:p>
          <a:p>
            <a:r>
              <a:rPr lang="en-CA" sz="1600" dirty="0" smtClean="0">
                <a:solidFill>
                  <a:schemeClr val="bg1"/>
                </a:solidFill>
                <a:latin typeface="Myriad Pro" pitchFamily="34" charset="0"/>
              </a:rPr>
              <a:t>Client &amp; Marketing Research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(780) 293-0476</a:t>
            </a:r>
          </a:p>
          <a:p>
            <a:r>
              <a:rPr lang="en-CA" sz="1600" dirty="0" smtClean="0">
                <a:solidFill>
                  <a:schemeClr val="bg1"/>
                </a:solidFill>
                <a:latin typeface="Myriad Pro" pitchFamily="34" charset="0"/>
              </a:rPr>
              <a:t>CSmith4@atb.com</a:t>
            </a:r>
            <a:endParaRPr lang="en-US" sz="1600" dirty="0">
              <a:solidFill>
                <a:schemeClr val="bg1"/>
              </a:solidFill>
              <a:latin typeface="Myriad Pro" pitchFamily="34" charset="0"/>
            </a:endParaRPr>
          </a:p>
        </p:txBody>
      </p:sp>
    </p:spTree>
    <p:extLst>
      <p:ext uri="{BB962C8B-B14F-4D97-AF65-F5344CB8AC3E}">
        <p14:creationId xmlns:p14="http://schemas.microsoft.com/office/powerpoint/2010/main" val="332571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descr="C:\Users\E29356\AppData\Local\Microsoft\Windows\Temporary Internet Files\Content.IE5\IATG478T\MP900405416[1].jpg"/>
          <p:cNvPicPr>
            <a:picLocks noChangeAspect="1" noChangeArrowheads="1"/>
          </p:cNvPicPr>
          <p:nvPr/>
        </p:nvPicPr>
        <p:blipFill>
          <a:blip r:embed="rId3"/>
          <a:srcRect/>
          <a:stretch>
            <a:fillRect/>
          </a:stretch>
        </p:blipFill>
        <p:spPr bwMode="auto">
          <a:xfrm>
            <a:off x="3708868" y="2612535"/>
            <a:ext cx="1905164" cy="1787183"/>
          </a:xfrm>
          <a:prstGeom prst="rect">
            <a:avLst/>
          </a:prstGeom>
          <a:noFill/>
        </p:spPr>
      </p:pic>
      <p:sp>
        <p:nvSpPr>
          <p:cNvPr id="10" name="Title 9"/>
          <p:cNvSpPr>
            <a:spLocks noGrp="1"/>
          </p:cNvSpPr>
          <p:nvPr>
            <p:ph type="title"/>
          </p:nvPr>
        </p:nvSpPr>
        <p:spPr/>
        <p:txBody>
          <a:bodyPr/>
          <a:lstStyle/>
          <a:p>
            <a:r>
              <a:rPr lang="en-CA" dirty="0" smtClean="0"/>
              <a:t>Methodology</a:t>
            </a:r>
            <a:endParaRPr lang="en-CA" dirty="0"/>
          </a:p>
        </p:txBody>
      </p:sp>
      <p:sp>
        <p:nvSpPr>
          <p:cNvPr id="7" name="Content Placeholder 4"/>
          <p:cNvSpPr txBox="1">
            <a:spLocks/>
          </p:cNvSpPr>
          <p:nvPr/>
        </p:nvSpPr>
        <p:spPr bwMode="auto">
          <a:xfrm>
            <a:off x="455500" y="1689100"/>
            <a:ext cx="2757600"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CA" b="1" u="sng" dirty="0" smtClean="0">
                <a:solidFill>
                  <a:schemeClr val="bg1"/>
                </a:solidFill>
                <a:effectLst>
                  <a:outerShdw blurRad="38100" dist="38100" dir="2700000" algn="tl">
                    <a:srgbClr val="000000">
                      <a:alpha val="43137"/>
                    </a:srgbClr>
                  </a:outerShdw>
                </a:effectLst>
                <a:latin typeface="Calibri" pitchFamily="34" charset="0"/>
              </a:rPr>
              <a:t>Qualifying Businesses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&lt;500 employees,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&lt;$20 million annual revenues,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must be financial decision makers or influencers</a:t>
            </a:r>
          </a:p>
          <a:p>
            <a:pPr algn="ctr">
              <a:buFont typeface="Arial" pitchFamily="34" charset="0"/>
              <a:buChar char="•"/>
            </a:pPr>
            <a:r>
              <a:rPr lang="en-CA" sz="1600" b="1" dirty="0" smtClean="0">
                <a:solidFill>
                  <a:schemeClr val="bg1"/>
                </a:solidFill>
                <a:effectLst>
                  <a:outerShdw blurRad="38100" dist="38100" dir="2700000" algn="tl">
                    <a:srgbClr val="000000">
                      <a:alpha val="43137"/>
                    </a:srgbClr>
                  </a:outerShdw>
                </a:effectLst>
                <a:latin typeface="Calibri" pitchFamily="34" charset="0"/>
              </a:rPr>
              <a:t>Excluded agriculture, government, financial institutions, media, market research, PR, advertising  and communications sectors</a:t>
            </a:r>
          </a:p>
        </p:txBody>
      </p:sp>
      <p:sp>
        <p:nvSpPr>
          <p:cNvPr id="8" name="Content Placeholder 4"/>
          <p:cNvSpPr txBox="1">
            <a:spLocks/>
          </p:cNvSpPr>
          <p:nvPr/>
        </p:nvSpPr>
        <p:spPr bwMode="auto">
          <a:xfrm>
            <a:off x="6108700" y="1689100"/>
            <a:ext cx="2780119"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indent="-144000" algn="ctr">
              <a:spcBef>
                <a:spcPct val="20000"/>
              </a:spcBef>
            </a:pPr>
            <a:r>
              <a:rPr lang="en-CA" b="1" u="sng" dirty="0" smtClean="0">
                <a:solidFill>
                  <a:schemeClr val="bg1"/>
                </a:solidFill>
                <a:effectLst>
                  <a:outerShdw blurRad="38100" dist="38100" dir="2700000" algn="tl">
                    <a:srgbClr val="000000">
                      <a:alpha val="43137"/>
                    </a:srgbClr>
                  </a:outerShdw>
                </a:effectLst>
                <a:latin typeface="Calibri" pitchFamily="34" charset="0"/>
              </a:rPr>
              <a:t>Field dates:</a:t>
            </a:r>
          </a:p>
          <a:p>
            <a:pPr marL="144000" indent="-144000" algn="ctr">
              <a:spcBef>
                <a:spcPct val="20000"/>
              </a:spcBef>
            </a:pPr>
            <a:r>
              <a:rPr lang="en-CA" b="1" dirty="0" smtClean="0">
                <a:solidFill>
                  <a:schemeClr val="bg1"/>
                </a:solidFill>
                <a:effectLst>
                  <a:outerShdw blurRad="38100" dist="38100" dir="2700000" algn="tl">
                    <a:srgbClr val="000000">
                      <a:alpha val="43137"/>
                    </a:srgbClr>
                  </a:outerShdw>
                </a:effectLst>
                <a:latin typeface="Calibri" pitchFamily="34" charset="0"/>
              </a:rPr>
              <a:t>August 3 - 14, 2015</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ndParaRP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Telephone</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lang="en-CA" sz="1600" b="1" dirty="0" smtClean="0">
                <a:solidFill>
                  <a:schemeClr val="bg1"/>
                </a:solidFill>
                <a:effectLst>
                  <a:outerShdw blurRad="38100" dist="38100" dir="2700000" algn="tl">
                    <a:srgbClr val="000000">
                      <a:alpha val="43137"/>
                    </a:srgbClr>
                  </a:outerShdw>
                </a:effectLst>
                <a:latin typeface="Calibri" pitchFamily="34" charset="0"/>
              </a:rPr>
              <a:t>Approximately 3,000 businesses contacts made and 300 completed the survey</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sz="1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Margin of error is +/- 5.8%</a:t>
            </a:r>
          </a:p>
        </p:txBody>
      </p:sp>
      <p:sp>
        <p:nvSpPr>
          <p:cNvPr id="9" name="Content Placeholder 4"/>
          <p:cNvSpPr txBox="1">
            <a:spLocks/>
          </p:cNvSpPr>
          <p:nvPr/>
        </p:nvSpPr>
        <p:spPr bwMode="auto">
          <a:xfrm>
            <a:off x="3528686" y="1604527"/>
            <a:ext cx="2265528" cy="1008008"/>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tabLst/>
              <a:defRPr/>
            </a:pPr>
            <a:r>
              <a:rPr kumimoji="0" lang="en-CA" sz="1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Alberta SMEs</a:t>
            </a:r>
          </a:p>
        </p:txBody>
      </p:sp>
    </p:spTree>
    <p:extLst>
      <p:ext uri="{BB962C8B-B14F-4D97-AF65-F5344CB8AC3E}">
        <p14:creationId xmlns:p14="http://schemas.microsoft.com/office/powerpoint/2010/main" val="337398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1935" y="199690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847694" y="2121757"/>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For the first time both Business Beat indexes have dropped below 50; More SMEs are pessimistic than optimistic about the future of both the Alberta economy and their own business.</a:t>
            </a:r>
            <a:endParaRPr lang="en-CA" sz="2000" dirty="0">
              <a:solidFill>
                <a:srgbClr val="505150"/>
              </a:solidFill>
            </a:endParaRPr>
          </a:p>
        </p:txBody>
      </p:sp>
      <p:sp>
        <p:nvSpPr>
          <p:cNvPr id="12" name="Rectangle 11"/>
          <p:cNvSpPr/>
          <p:nvPr/>
        </p:nvSpPr>
        <p:spPr>
          <a:xfrm>
            <a:off x="1847693" y="3585185"/>
            <a:ext cx="729630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Alberta entrepreneurs have made incredible sacrifices to ensure their business’ success. When asked, a majority reported working overtime, delaying or foregoing compensation, taking on personal debt, and missing out on time with family and friends. </a:t>
            </a:r>
            <a:endParaRPr lang="en-CA" sz="2000" dirty="0">
              <a:solidFill>
                <a:srgbClr val="505150"/>
              </a:solidFill>
            </a:endParaRPr>
          </a:p>
        </p:txBody>
      </p:sp>
      <p:sp>
        <p:nvSpPr>
          <p:cNvPr id="13" name="Rectangle 12"/>
          <p:cNvSpPr/>
          <p:nvPr/>
        </p:nvSpPr>
        <p:spPr>
          <a:xfrm>
            <a:off x="1847694" y="5148773"/>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Despite this, a </a:t>
            </a:r>
            <a:r>
              <a:rPr lang="en-CA" sz="2000" dirty="0">
                <a:solidFill>
                  <a:srgbClr val="505150"/>
                </a:solidFill>
              </a:rPr>
              <a:t>vast majority of Alberta SMEs report being </a:t>
            </a:r>
            <a:r>
              <a:rPr lang="en-CA" sz="2000" dirty="0" smtClean="0">
                <a:solidFill>
                  <a:srgbClr val="505150"/>
                </a:solidFill>
              </a:rPr>
              <a:t>happy, suggesting that the rewards of entrepreneurship actually outweigh the sacrifices.</a:t>
            </a:r>
            <a:endParaRPr lang="en-CA" sz="2000" dirty="0">
              <a:solidFill>
                <a:srgbClr val="505150"/>
              </a:solidFill>
            </a:endParaRPr>
          </a:p>
        </p:txBody>
      </p:sp>
      <p:cxnSp>
        <p:nvCxnSpPr>
          <p:cNvPr id="14" name="Straight Connector 13"/>
          <p:cNvCxnSpPr/>
          <p:nvPr/>
        </p:nvCxnSpPr>
        <p:spPr>
          <a:xfrm>
            <a:off x="47450" y="2425522"/>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05176" y="1964089"/>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extBox 15"/>
          <p:cNvSpPr txBox="1"/>
          <p:nvPr/>
        </p:nvSpPr>
        <p:spPr>
          <a:xfrm>
            <a:off x="673524" y="2021239"/>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1</a:t>
            </a:r>
            <a:endParaRPr lang="en-US" sz="4800" dirty="0">
              <a:solidFill>
                <a:srgbClr val="FFFFFF"/>
              </a:solidFill>
              <a:latin typeface="Franklin Gothic Medium"/>
              <a:cs typeface="Franklin Gothic Medium"/>
            </a:endParaRPr>
          </a:p>
        </p:txBody>
      </p:sp>
      <p:cxnSp>
        <p:nvCxnSpPr>
          <p:cNvPr id="17" name="Straight Connector 16"/>
          <p:cNvCxnSpPr/>
          <p:nvPr/>
        </p:nvCxnSpPr>
        <p:spPr>
          <a:xfrm>
            <a:off x="52036" y="3900257"/>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39091" y="3443057"/>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TextBox 18"/>
          <p:cNvSpPr txBox="1"/>
          <p:nvPr/>
        </p:nvSpPr>
        <p:spPr>
          <a:xfrm>
            <a:off x="691139" y="3456519"/>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2</a:t>
            </a:r>
            <a:endParaRPr lang="en-US" sz="4800" dirty="0">
              <a:solidFill>
                <a:srgbClr val="FFFFFF"/>
              </a:solidFill>
              <a:latin typeface="Franklin Gothic Medium"/>
              <a:cs typeface="Franklin Gothic Medium"/>
            </a:endParaRPr>
          </a:p>
        </p:txBody>
      </p:sp>
      <p:sp>
        <p:nvSpPr>
          <p:cNvPr id="20" name="Oval 19"/>
          <p:cNvSpPr>
            <a:spLocks noChangeAspect="1"/>
          </p:cNvSpPr>
          <p:nvPr/>
        </p:nvSpPr>
        <p:spPr>
          <a:xfrm>
            <a:off x="720974" y="4971330"/>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21" name="Straight Connector 20"/>
          <p:cNvCxnSpPr/>
          <p:nvPr/>
        </p:nvCxnSpPr>
        <p:spPr>
          <a:xfrm>
            <a:off x="52036" y="5428530"/>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0801" y="5013031"/>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3</a:t>
            </a:r>
            <a:endParaRPr lang="en-US" sz="4800" dirty="0">
              <a:solidFill>
                <a:srgbClr val="FFFFFF"/>
              </a:solidFill>
              <a:latin typeface="Franklin Gothic Medium"/>
              <a:cs typeface="Franklin Gothic Medium"/>
            </a:endParaRPr>
          </a:p>
        </p:txBody>
      </p:sp>
      <p:sp>
        <p:nvSpPr>
          <p:cNvPr id="24" name="Title 23"/>
          <p:cNvSpPr>
            <a:spLocks noGrp="1"/>
          </p:cNvSpPr>
          <p:nvPr>
            <p:ph type="title"/>
          </p:nvPr>
        </p:nvSpPr>
        <p:spPr/>
        <p:txBody>
          <a:bodyPr/>
          <a:lstStyle/>
          <a:p>
            <a:r>
              <a:rPr lang="en-CA" dirty="0" smtClean="0"/>
              <a:t>Key Insights</a:t>
            </a:r>
            <a:endParaRPr lang="en-CA" dirty="0"/>
          </a:p>
        </p:txBody>
      </p:sp>
    </p:spTree>
    <p:extLst>
      <p:ext uri="{BB962C8B-B14F-4D97-AF65-F5344CB8AC3E}">
        <p14:creationId xmlns:p14="http://schemas.microsoft.com/office/powerpoint/2010/main" val="288125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The ATB Business Beat Index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729570"/>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Mixed emotions about the future</a:t>
            </a:r>
            <a:endParaRPr lang="en-US" sz="3200" dirty="0">
              <a:solidFill>
                <a:srgbClr val="505150"/>
              </a:solidFill>
              <a:latin typeface="Myriad Pro"/>
              <a:cs typeface="Myriad Pro"/>
            </a:endParaRPr>
          </a:p>
        </p:txBody>
      </p:sp>
      <p:pic>
        <p:nvPicPr>
          <p:cNvPr id="8" name="Picture 7" descr="orange-stick-figure-md.png"/>
          <p:cNvPicPr>
            <a:picLocks noChangeAspect="1"/>
          </p:cNvPicPr>
          <p:nvPr/>
        </p:nvPicPr>
        <p:blipFill>
          <a:blip r:embed="rId3">
            <a:duotone>
              <a:prstClr val="black"/>
              <a:srgbClr val="00B050">
                <a:tint val="45000"/>
                <a:satMod val="400000"/>
              </a:srgbClr>
            </a:duotone>
          </a:blip>
          <a:stretch>
            <a:fillRect/>
          </a:stretch>
        </p:blipFill>
        <p:spPr>
          <a:xfrm>
            <a:off x="2133115" y="4017891"/>
            <a:ext cx="181470" cy="468000"/>
          </a:xfrm>
          <a:prstGeom prst="rect">
            <a:avLst/>
          </a:prstGeom>
        </p:spPr>
      </p:pic>
      <p:sp>
        <p:nvSpPr>
          <p:cNvPr id="9" name="Rounded Rectangle 8"/>
          <p:cNvSpPr/>
          <p:nvPr/>
        </p:nvSpPr>
        <p:spPr>
          <a:xfrm>
            <a:off x="1830848" y="296439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TextBox 11"/>
          <p:cNvSpPr txBox="1"/>
          <p:nvPr/>
        </p:nvSpPr>
        <p:spPr>
          <a:xfrm>
            <a:off x="1827771" y="2438033"/>
            <a:ext cx="2052000" cy="360000"/>
          </a:xfrm>
          <a:prstGeom prst="rect">
            <a:avLst/>
          </a:prstGeom>
          <a:noFill/>
        </p:spPr>
        <p:txBody>
          <a:bodyPr wrap="square" rtlCol="0">
            <a:spAutoFit/>
          </a:bodyPr>
          <a:lstStyle/>
          <a:p>
            <a:pPr algn="ctr"/>
            <a:r>
              <a:rPr lang="en-CA" sz="2000" dirty="0" smtClean="0">
                <a:solidFill>
                  <a:srgbClr val="505150"/>
                </a:solidFill>
                <a:latin typeface="+mn-lt"/>
              </a:rPr>
              <a:t>Alberta Economy</a:t>
            </a:r>
            <a:endParaRPr lang="en-CA" sz="2000" dirty="0">
              <a:solidFill>
                <a:srgbClr val="505150"/>
              </a:solidFill>
              <a:latin typeface="+mn-lt"/>
            </a:endParaRPr>
          </a:p>
        </p:txBody>
      </p:sp>
      <p:pic>
        <p:nvPicPr>
          <p:cNvPr id="17" name="Picture 16" descr="orange-stick-figure-md.png"/>
          <p:cNvPicPr>
            <a:picLocks noChangeAspect="1"/>
          </p:cNvPicPr>
          <p:nvPr/>
        </p:nvPicPr>
        <p:blipFill>
          <a:blip r:embed="rId3">
            <a:duotone>
              <a:prstClr val="black"/>
              <a:srgbClr val="FFFF00">
                <a:tint val="45000"/>
                <a:satMod val="400000"/>
              </a:srgbClr>
            </a:duotone>
          </a:blip>
          <a:stretch>
            <a:fillRect/>
          </a:stretch>
        </p:blipFill>
        <p:spPr>
          <a:xfrm>
            <a:off x="2414353" y="4016617"/>
            <a:ext cx="181470" cy="468000"/>
          </a:xfrm>
          <a:prstGeom prst="rect">
            <a:avLst/>
          </a:prstGeom>
        </p:spPr>
      </p:pic>
      <p:sp>
        <p:nvSpPr>
          <p:cNvPr id="22" name="TextBox 21"/>
          <p:cNvSpPr txBox="1"/>
          <p:nvPr/>
        </p:nvSpPr>
        <p:spPr>
          <a:xfrm>
            <a:off x="2336937" y="311822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35%</a:t>
            </a:r>
            <a:endParaRPr lang="en-CA" sz="2400" b="1" dirty="0">
              <a:solidFill>
                <a:schemeClr val="accent1">
                  <a:lumMod val="75000"/>
                </a:schemeClr>
              </a:solidFill>
            </a:endParaRPr>
          </a:p>
        </p:txBody>
      </p:sp>
      <p:sp>
        <p:nvSpPr>
          <p:cNvPr id="23" name="TextBox 22"/>
          <p:cNvSpPr txBox="1"/>
          <p:nvPr/>
        </p:nvSpPr>
        <p:spPr>
          <a:xfrm>
            <a:off x="2028015" y="354272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27" name="Rounded Rectangle 26"/>
          <p:cNvSpPr/>
          <p:nvPr/>
        </p:nvSpPr>
        <p:spPr>
          <a:xfrm>
            <a:off x="5341155" y="295914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28" name="TextBox 27"/>
          <p:cNvSpPr txBox="1"/>
          <p:nvPr/>
        </p:nvSpPr>
        <p:spPr>
          <a:xfrm>
            <a:off x="5338078" y="2432783"/>
            <a:ext cx="2052000" cy="400110"/>
          </a:xfrm>
          <a:prstGeom prst="rect">
            <a:avLst/>
          </a:prstGeom>
          <a:noFill/>
        </p:spPr>
        <p:txBody>
          <a:bodyPr wrap="square" rtlCol="0">
            <a:spAutoFit/>
          </a:bodyPr>
          <a:lstStyle/>
          <a:p>
            <a:pPr algn="ctr"/>
            <a:r>
              <a:rPr lang="en-CA" sz="2000" dirty="0" smtClean="0">
                <a:solidFill>
                  <a:srgbClr val="505150"/>
                </a:solidFill>
                <a:latin typeface="+mn-lt"/>
              </a:rPr>
              <a:t>Your Company</a:t>
            </a:r>
            <a:endParaRPr lang="en-CA" sz="2000" dirty="0">
              <a:solidFill>
                <a:srgbClr val="505150"/>
              </a:solidFill>
              <a:latin typeface="+mn-lt"/>
            </a:endParaRPr>
          </a:p>
        </p:txBody>
      </p:sp>
      <p:sp>
        <p:nvSpPr>
          <p:cNvPr id="37" name="TextBox 36"/>
          <p:cNvSpPr txBox="1"/>
          <p:nvPr/>
        </p:nvSpPr>
        <p:spPr>
          <a:xfrm>
            <a:off x="5847244" y="311297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67%</a:t>
            </a:r>
            <a:endParaRPr lang="en-CA" sz="2400" b="1" dirty="0">
              <a:solidFill>
                <a:schemeClr val="accent1">
                  <a:lumMod val="75000"/>
                </a:schemeClr>
              </a:solidFill>
            </a:endParaRPr>
          </a:p>
        </p:txBody>
      </p:sp>
      <p:sp>
        <p:nvSpPr>
          <p:cNvPr id="38" name="TextBox 37"/>
          <p:cNvSpPr txBox="1"/>
          <p:nvPr/>
        </p:nvSpPr>
        <p:spPr>
          <a:xfrm>
            <a:off x="5538322" y="353747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42" name="Rounded Rectangular Callout 41"/>
          <p:cNvSpPr/>
          <p:nvPr/>
        </p:nvSpPr>
        <p:spPr>
          <a:xfrm>
            <a:off x="1541070" y="1314345"/>
            <a:ext cx="5849008" cy="365544"/>
          </a:xfrm>
          <a:prstGeom prst="wedgeRoundRectCallout">
            <a:avLst>
              <a:gd name="adj1" fmla="val -54533"/>
              <a:gd name="adj2" fmla="val 26351"/>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i="1" dirty="0" smtClean="0">
                <a:solidFill>
                  <a:srgbClr val="505150"/>
                </a:solidFill>
                <a:ea typeface="ＭＳ Ｐゴシック" charset="0"/>
                <a:cs typeface="ＭＳ Ｐゴシック" charset="0"/>
              </a:rPr>
              <a:t>“How do you think… will be </a:t>
            </a:r>
            <a:r>
              <a:rPr lang="en-CA" sz="1600" i="1" u="sng" dirty="0" smtClean="0">
                <a:solidFill>
                  <a:srgbClr val="505150"/>
                </a:solidFill>
                <a:ea typeface="ＭＳ Ｐゴシック" charset="0"/>
                <a:cs typeface="ＭＳ Ｐゴシック" charset="0"/>
              </a:rPr>
              <a:t>six months </a:t>
            </a:r>
            <a:r>
              <a:rPr lang="en-CA" sz="1600" i="1" dirty="0" smtClean="0">
                <a:solidFill>
                  <a:srgbClr val="505150"/>
                </a:solidFill>
                <a:ea typeface="ＭＳ Ｐゴシック" charset="0"/>
                <a:cs typeface="ＭＳ Ｐゴシック" charset="0"/>
              </a:rPr>
              <a:t>from now?”</a:t>
            </a:r>
            <a:endParaRPr lang="en-US" sz="1600" i="1" dirty="0">
              <a:solidFill>
                <a:srgbClr val="505150"/>
              </a:solidFill>
              <a:ea typeface="ＭＳ Ｐゴシック" charset="0"/>
              <a:cs typeface="ＭＳ Ｐゴシック" charset="0"/>
            </a:endParaRPr>
          </a:p>
        </p:txBody>
      </p:sp>
      <p:sp>
        <p:nvSpPr>
          <p:cNvPr id="51" name="Down Arrow 50"/>
          <p:cNvSpPr/>
          <p:nvPr/>
        </p:nvSpPr>
        <p:spPr>
          <a:xfrm rot="10800000">
            <a:off x="3485121" y="6318429"/>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2" name="Down Arrow 51"/>
          <p:cNvSpPr/>
          <p:nvPr/>
        </p:nvSpPr>
        <p:spPr>
          <a:xfrm>
            <a:off x="3728431" y="631843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53" name="TextBox 52"/>
          <p:cNvSpPr txBox="1"/>
          <p:nvPr/>
        </p:nvSpPr>
        <p:spPr>
          <a:xfrm>
            <a:off x="3995185" y="6288933"/>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45" name="TextBox 44"/>
          <p:cNvSpPr txBox="1"/>
          <p:nvPr/>
        </p:nvSpPr>
        <p:spPr>
          <a:xfrm>
            <a:off x="6883064" y="3147252"/>
            <a:ext cx="504000" cy="338554"/>
          </a:xfrm>
          <a:prstGeom prst="rect">
            <a:avLst/>
          </a:prstGeom>
          <a:noFill/>
        </p:spPr>
        <p:txBody>
          <a:bodyPr wrap="square" rtlCol="0" anchor="ctr">
            <a:spAutoFit/>
          </a:bodyPr>
          <a:lstStyle/>
          <a:p>
            <a:r>
              <a:rPr lang="en-CA" sz="1600" b="1" dirty="0" smtClean="0">
                <a:solidFill>
                  <a:srgbClr val="FF0000"/>
                </a:solidFill>
              </a:rPr>
              <a:t>-6</a:t>
            </a:r>
          </a:p>
        </p:txBody>
      </p:sp>
      <p:sp>
        <p:nvSpPr>
          <p:cNvPr id="54" name="Down Arrow 53"/>
          <p:cNvSpPr/>
          <p:nvPr/>
        </p:nvSpPr>
        <p:spPr>
          <a:xfrm>
            <a:off x="6692564" y="325574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60" name="TextBox 59"/>
          <p:cNvSpPr txBox="1"/>
          <p:nvPr/>
        </p:nvSpPr>
        <p:spPr>
          <a:xfrm>
            <a:off x="3356432" y="3185352"/>
            <a:ext cx="504000" cy="338554"/>
          </a:xfrm>
          <a:prstGeom prst="rect">
            <a:avLst/>
          </a:prstGeom>
          <a:noFill/>
        </p:spPr>
        <p:txBody>
          <a:bodyPr wrap="square" rtlCol="0" anchor="ctr">
            <a:spAutoFit/>
          </a:bodyPr>
          <a:lstStyle/>
          <a:p>
            <a:r>
              <a:rPr lang="en-CA" sz="1600" b="1" dirty="0" smtClean="0">
                <a:solidFill>
                  <a:srgbClr val="FF0000"/>
                </a:solidFill>
              </a:rPr>
              <a:t>-18</a:t>
            </a:r>
          </a:p>
        </p:txBody>
      </p:sp>
      <p:sp>
        <p:nvSpPr>
          <p:cNvPr id="47" name="TextBox 46"/>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2015, n = 300</a:t>
            </a:r>
            <a:r>
              <a:rPr lang="en-CA" sz="1200" dirty="0" smtClean="0">
                <a:solidFill>
                  <a:srgbClr val="505150"/>
                </a:solidFill>
              </a:rPr>
              <a:t>.</a:t>
            </a:r>
            <a:endParaRPr lang="en-CA" sz="1200" dirty="0">
              <a:solidFill>
                <a:srgbClr val="505150"/>
              </a:solidFill>
              <a:latin typeface="+mn-lt"/>
            </a:endParaRPr>
          </a:p>
        </p:txBody>
      </p:sp>
      <p:sp>
        <p:nvSpPr>
          <p:cNvPr id="43" name="Down Arrow 42"/>
          <p:cNvSpPr/>
          <p:nvPr/>
        </p:nvSpPr>
        <p:spPr>
          <a:xfrm>
            <a:off x="3214443" y="325806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pic>
        <p:nvPicPr>
          <p:cNvPr id="59" name="Picture 58" descr="orange-stick-figure-md.png"/>
          <p:cNvPicPr>
            <a:picLocks noChangeAspect="1"/>
          </p:cNvPicPr>
          <p:nvPr/>
        </p:nvPicPr>
        <p:blipFill rotWithShape="1">
          <a:blip r:embed="rId3">
            <a:duotone>
              <a:prstClr val="black"/>
              <a:srgbClr val="00B050">
                <a:tint val="45000"/>
                <a:satMod val="400000"/>
              </a:srgbClr>
            </a:duotone>
          </a:blip>
          <a:srcRect b="42372"/>
          <a:stretch/>
        </p:blipFill>
        <p:spPr>
          <a:xfrm>
            <a:off x="2414353" y="4011367"/>
            <a:ext cx="181470" cy="269697"/>
          </a:xfrm>
          <a:prstGeom prst="rect">
            <a:avLst/>
          </a:prstGeom>
        </p:spPr>
      </p:pic>
      <p:pic>
        <p:nvPicPr>
          <p:cNvPr id="61" name="Picture 60" descr="orange-stick-figure-md.png"/>
          <p:cNvPicPr>
            <a:picLocks noChangeAspect="1"/>
          </p:cNvPicPr>
          <p:nvPr/>
        </p:nvPicPr>
        <p:blipFill>
          <a:blip r:embed="rId3">
            <a:duotone>
              <a:prstClr val="black"/>
              <a:srgbClr val="FFFF00">
                <a:tint val="45000"/>
                <a:satMod val="400000"/>
              </a:srgbClr>
            </a:duotone>
          </a:blip>
          <a:stretch>
            <a:fillRect/>
          </a:stretch>
        </p:blipFill>
        <p:spPr>
          <a:xfrm>
            <a:off x="2723663" y="4011367"/>
            <a:ext cx="181470" cy="468000"/>
          </a:xfrm>
          <a:prstGeom prst="rect">
            <a:avLst/>
          </a:prstGeom>
        </p:spPr>
      </p:pic>
      <p:pic>
        <p:nvPicPr>
          <p:cNvPr id="62" name="Picture 61" descr="orange-stick-figure-md.png"/>
          <p:cNvPicPr>
            <a:picLocks noChangeAspect="1"/>
          </p:cNvPicPr>
          <p:nvPr/>
        </p:nvPicPr>
        <p:blipFill>
          <a:blip r:embed="rId3">
            <a:duotone>
              <a:prstClr val="black"/>
              <a:srgbClr val="FFFF00">
                <a:tint val="45000"/>
                <a:satMod val="400000"/>
              </a:srgbClr>
            </a:duotone>
          </a:blip>
          <a:stretch>
            <a:fillRect/>
          </a:stretch>
        </p:blipFill>
        <p:spPr>
          <a:xfrm>
            <a:off x="3032973" y="4021440"/>
            <a:ext cx="181470" cy="468000"/>
          </a:xfrm>
          <a:prstGeom prst="rect">
            <a:avLst/>
          </a:prstGeom>
        </p:spPr>
      </p:pic>
      <p:pic>
        <p:nvPicPr>
          <p:cNvPr id="64" name="Picture 63" descr="orange-stick-figure-md.png"/>
          <p:cNvPicPr>
            <a:picLocks noChangeAspect="1"/>
          </p:cNvPicPr>
          <p:nvPr/>
        </p:nvPicPr>
        <p:blipFill>
          <a:blip r:embed="rId3">
            <a:duotone>
              <a:prstClr val="black"/>
              <a:srgbClr val="FF0000">
                <a:tint val="45000"/>
                <a:satMod val="400000"/>
              </a:srgbClr>
            </a:duotone>
          </a:blip>
          <a:stretch>
            <a:fillRect/>
          </a:stretch>
        </p:blipFill>
        <p:spPr>
          <a:xfrm>
            <a:off x="2435505" y="4653612"/>
            <a:ext cx="181470" cy="468000"/>
          </a:xfrm>
          <a:prstGeom prst="rect">
            <a:avLst/>
          </a:prstGeom>
        </p:spPr>
      </p:pic>
      <p:pic>
        <p:nvPicPr>
          <p:cNvPr id="65" name="Picture 64" descr="orange-stick-figure-md.png"/>
          <p:cNvPicPr>
            <a:picLocks noChangeAspect="1"/>
          </p:cNvPicPr>
          <p:nvPr/>
        </p:nvPicPr>
        <p:blipFill>
          <a:blip r:embed="rId3">
            <a:duotone>
              <a:prstClr val="black"/>
              <a:srgbClr val="FF0000">
                <a:tint val="45000"/>
                <a:satMod val="400000"/>
              </a:srgbClr>
            </a:duotone>
          </a:blip>
          <a:stretch>
            <a:fillRect/>
          </a:stretch>
        </p:blipFill>
        <p:spPr>
          <a:xfrm>
            <a:off x="2711280" y="4659701"/>
            <a:ext cx="181470" cy="468000"/>
          </a:xfrm>
          <a:prstGeom prst="rect">
            <a:avLst/>
          </a:prstGeom>
        </p:spPr>
      </p:pic>
      <p:pic>
        <p:nvPicPr>
          <p:cNvPr id="66" name="Picture 65" descr="orange-stick-figure-md.png"/>
          <p:cNvPicPr>
            <a:picLocks noChangeAspect="1"/>
          </p:cNvPicPr>
          <p:nvPr/>
        </p:nvPicPr>
        <p:blipFill>
          <a:blip r:embed="rId3">
            <a:duotone>
              <a:prstClr val="black"/>
              <a:srgbClr val="FF0000">
                <a:tint val="45000"/>
                <a:satMod val="400000"/>
              </a:srgbClr>
            </a:duotone>
          </a:blip>
          <a:stretch>
            <a:fillRect/>
          </a:stretch>
        </p:blipFill>
        <p:spPr>
          <a:xfrm>
            <a:off x="3032078" y="4682374"/>
            <a:ext cx="181470" cy="468000"/>
          </a:xfrm>
          <a:prstGeom prst="rect">
            <a:avLst/>
          </a:prstGeom>
        </p:spPr>
      </p:pic>
      <p:pic>
        <p:nvPicPr>
          <p:cNvPr id="67" name="Picture 66" descr="orange-stick-figure-md.png"/>
          <p:cNvPicPr>
            <a:picLocks noChangeAspect="1"/>
          </p:cNvPicPr>
          <p:nvPr/>
        </p:nvPicPr>
        <p:blipFill>
          <a:blip r:embed="rId3">
            <a:duotone>
              <a:prstClr val="black"/>
              <a:srgbClr val="FF0000">
                <a:tint val="45000"/>
                <a:satMod val="400000"/>
              </a:srgbClr>
            </a:duotone>
          </a:blip>
          <a:stretch>
            <a:fillRect/>
          </a:stretch>
        </p:blipFill>
        <p:spPr>
          <a:xfrm>
            <a:off x="3347806" y="4684747"/>
            <a:ext cx="181470" cy="468000"/>
          </a:xfrm>
          <a:prstGeom prst="rect">
            <a:avLst/>
          </a:prstGeom>
        </p:spPr>
      </p:pic>
      <p:pic>
        <p:nvPicPr>
          <p:cNvPr id="68" name="Picture 67" descr="orange-stick-figure-md.png"/>
          <p:cNvPicPr>
            <a:picLocks noChangeAspect="1"/>
          </p:cNvPicPr>
          <p:nvPr/>
        </p:nvPicPr>
        <p:blipFill>
          <a:blip r:embed="rId3">
            <a:duotone>
              <a:prstClr val="black"/>
              <a:srgbClr val="FF0000">
                <a:tint val="45000"/>
                <a:satMod val="400000"/>
              </a:srgbClr>
            </a:duotone>
          </a:blip>
          <a:stretch>
            <a:fillRect/>
          </a:stretch>
        </p:blipFill>
        <p:spPr>
          <a:xfrm>
            <a:off x="2133115" y="4659556"/>
            <a:ext cx="181470" cy="468000"/>
          </a:xfrm>
          <a:prstGeom prst="rect">
            <a:avLst/>
          </a:prstGeom>
        </p:spPr>
      </p:pic>
      <p:pic>
        <p:nvPicPr>
          <p:cNvPr id="69" name="Picture 68" descr="orange-stick-figure-md.png"/>
          <p:cNvPicPr>
            <a:picLocks noChangeAspect="1"/>
          </p:cNvPicPr>
          <p:nvPr/>
        </p:nvPicPr>
        <p:blipFill>
          <a:blip r:embed="rId3">
            <a:duotone>
              <a:prstClr val="black"/>
              <a:srgbClr val="FF0000">
                <a:tint val="45000"/>
                <a:satMod val="400000"/>
              </a:srgbClr>
            </a:duotone>
          </a:blip>
          <a:stretch>
            <a:fillRect/>
          </a:stretch>
        </p:blipFill>
        <p:spPr>
          <a:xfrm>
            <a:off x="3346984" y="4018284"/>
            <a:ext cx="181470" cy="468000"/>
          </a:xfrm>
          <a:prstGeom prst="rect">
            <a:avLst/>
          </a:prstGeom>
        </p:spPr>
      </p:pic>
      <p:pic>
        <p:nvPicPr>
          <p:cNvPr id="70" name="Picture 69" descr="orange-stick-figure-md.png"/>
          <p:cNvPicPr>
            <a:picLocks noChangeAspect="1"/>
          </p:cNvPicPr>
          <p:nvPr/>
        </p:nvPicPr>
        <p:blipFill rotWithShape="1">
          <a:blip r:embed="rId3">
            <a:duotone>
              <a:prstClr val="black"/>
              <a:srgbClr val="FF0000">
                <a:tint val="45000"/>
                <a:satMod val="400000"/>
              </a:srgbClr>
            </a:duotone>
          </a:blip>
          <a:srcRect t="51394"/>
          <a:stretch/>
        </p:blipFill>
        <p:spPr>
          <a:xfrm>
            <a:off x="3032973" y="4251891"/>
            <a:ext cx="181470" cy="227476"/>
          </a:xfrm>
          <a:prstGeom prst="rect">
            <a:avLst/>
          </a:prstGeom>
        </p:spPr>
      </p:pic>
      <p:pic>
        <p:nvPicPr>
          <p:cNvPr id="71" name="Picture 70" descr="orange-stick-figure-md.png"/>
          <p:cNvPicPr>
            <a:picLocks noChangeAspect="1"/>
          </p:cNvPicPr>
          <p:nvPr/>
        </p:nvPicPr>
        <p:blipFill>
          <a:blip r:embed="rId3">
            <a:duotone>
              <a:prstClr val="black"/>
              <a:srgbClr val="00B050">
                <a:tint val="45000"/>
                <a:satMod val="400000"/>
              </a:srgbClr>
            </a:duotone>
          </a:blip>
          <a:stretch>
            <a:fillRect/>
          </a:stretch>
        </p:blipFill>
        <p:spPr>
          <a:xfrm>
            <a:off x="5668373" y="4023842"/>
            <a:ext cx="181470" cy="468000"/>
          </a:xfrm>
          <a:prstGeom prst="rect">
            <a:avLst/>
          </a:prstGeom>
        </p:spPr>
      </p:pic>
      <p:pic>
        <p:nvPicPr>
          <p:cNvPr id="72" name="Picture 71" descr="orange-stick-figure-md.png"/>
          <p:cNvPicPr>
            <a:picLocks noChangeAspect="1"/>
          </p:cNvPicPr>
          <p:nvPr/>
        </p:nvPicPr>
        <p:blipFill>
          <a:blip r:embed="rId3">
            <a:duotone>
              <a:prstClr val="black"/>
              <a:srgbClr val="FFFF00">
                <a:tint val="45000"/>
                <a:satMod val="400000"/>
              </a:srgbClr>
            </a:duotone>
          </a:blip>
          <a:stretch>
            <a:fillRect/>
          </a:stretch>
        </p:blipFill>
        <p:spPr>
          <a:xfrm>
            <a:off x="6227185" y="4022568"/>
            <a:ext cx="181470" cy="468000"/>
          </a:xfrm>
          <a:prstGeom prst="rect">
            <a:avLst/>
          </a:prstGeom>
        </p:spPr>
      </p:pic>
      <p:pic>
        <p:nvPicPr>
          <p:cNvPr id="73" name="Picture 72" descr="orange-stick-figure-md.png"/>
          <p:cNvPicPr>
            <a:picLocks noChangeAspect="1"/>
          </p:cNvPicPr>
          <p:nvPr/>
        </p:nvPicPr>
        <p:blipFill rotWithShape="1">
          <a:blip r:embed="rId3">
            <a:duotone>
              <a:prstClr val="black"/>
              <a:srgbClr val="00B050">
                <a:tint val="45000"/>
                <a:satMod val="400000"/>
              </a:srgbClr>
            </a:duotone>
          </a:blip>
          <a:srcRect t="1" b="25574"/>
          <a:stretch/>
        </p:blipFill>
        <p:spPr>
          <a:xfrm>
            <a:off x="6227185" y="4017318"/>
            <a:ext cx="181470" cy="348311"/>
          </a:xfrm>
          <a:prstGeom prst="rect">
            <a:avLst/>
          </a:prstGeom>
        </p:spPr>
      </p:pic>
      <p:pic>
        <p:nvPicPr>
          <p:cNvPr id="74" name="Picture 73" descr="orange-stick-figure-md.png"/>
          <p:cNvPicPr>
            <a:picLocks noChangeAspect="1"/>
          </p:cNvPicPr>
          <p:nvPr/>
        </p:nvPicPr>
        <p:blipFill>
          <a:blip r:embed="rId3">
            <a:duotone>
              <a:prstClr val="black"/>
              <a:srgbClr val="00B050">
                <a:tint val="45000"/>
                <a:satMod val="400000"/>
              </a:srgbClr>
            </a:duotone>
          </a:blip>
          <a:stretch>
            <a:fillRect/>
          </a:stretch>
        </p:blipFill>
        <p:spPr>
          <a:xfrm>
            <a:off x="5970763" y="4017318"/>
            <a:ext cx="181470" cy="468000"/>
          </a:xfrm>
          <a:prstGeom prst="rect">
            <a:avLst/>
          </a:prstGeom>
        </p:spPr>
      </p:pic>
      <p:pic>
        <p:nvPicPr>
          <p:cNvPr id="75" name="Picture 74" descr="orange-stick-figure-md.png"/>
          <p:cNvPicPr>
            <a:picLocks noChangeAspect="1"/>
          </p:cNvPicPr>
          <p:nvPr/>
        </p:nvPicPr>
        <p:blipFill>
          <a:blip r:embed="rId3">
            <a:duotone>
              <a:prstClr val="black"/>
              <a:srgbClr val="FFFF00">
                <a:tint val="45000"/>
                <a:satMod val="400000"/>
              </a:srgbClr>
            </a:duotone>
          </a:blip>
          <a:stretch>
            <a:fillRect/>
          </a:stretch>
        </p:blipFill>
        <p:spPr>
          <a:xfrm>
            <a:off x="6568231" y="4027391"/>
            <a:ext cx="181470" cy="468000"/>
          </a:xfrm>
          <a:prstGeom prst="rect">
            <a:avLst/>
          </a:prstGeom>
        </p:spPr>
      </p:pic>
      <p:pic>
        <p:nvPicPr>
          <p:cNvPr id="77" name="Picture 76" descr="orange-stick-figure-md.png"/>
          <p:cNvPicPr>
            <a:picLocks noChangeAspect="1"/>
          </p:cNvPicPr>
          <p:nvPr/>
        </p:nvPicPr>
        <p:blipFill>
          <a:blip r:embed="rId3">
            <a:duotone>
              <a:prstClr val="black"/>
              <a:srgbClr val="FF0000">
                <a:tint val="45000"/>
                <a:satMod val="400000"/>
              </a:srgbClr>
            </a:duotone>
          </a:blip>
          <a:stretch>
            <a:fillRect/>
          </a:stretch>
        </p:blipFill>
        <p:spPr>
          <a:xfrm>
            <a:off x="6246538" y="4665652"/>
            <a:ext cx="181470" cy="468000"/>
          </a:xfrm>
          <a:prstGeom prst="rect">
            <a:avLst/>
          </a:prstGeom>
        </p:spPr>
      </p:pic>
      <p:pic>
        <p:nvPicPr>
          <p:cNvPr id="78" name="Picture 77" descr="orange-stick-figure-md.png"/>
          <p:cNvPicPr>
            <a:picLocks noChangeAspect="1"/>
          </p:cNvPicPr>
          <p:nvPr/>
        </p:nvPicPr>
        <p:blipFill>
          <a:blip r:embed="rId3">
            <a:duotone>
              <a:prstClr val="black"/>
              <a:srgbClr val="FF0000">
                <a:tint val="45000"/>
                <a:satMod val="400000"/>
              </a:srgbClr>
            </a:duotone>
          </a:blip>
          <a:stretch>
            <a:fillRect/>
          </a:stretch>
        </p:blipFill>
        <p:spPr>
          <a:xfrm>
            <a:off x="6567336" y="4653612"/>
            <a:ext cx="181470" cy="468000"/>
          </a:xfrm>
          <a:prstGeom prst="rect">
            <a:avLst/>
          </a:prstGeom>
        </p:spPr>
      </p:pic>
      <p:pic>
        <p:nvPicPr>
          <p:cNvPr id="79" name="Picture 78" descr="orange-stick-figure-md.png"/>
          <p:cNvPicPr>
            <a:picLocks noChangeAspect="1"/>
          </p:cNvPicPr>
          <p:nvPr/>
        </p:nvPicPr>
        <p:blipFill>
          <a:blip r:embed="rId3">
            <a:duotone>
              <a:prstClr val="black"/>
              <a:srgbClr val="FF0000">
                <a:tint val="45000"/>
                <a:satMod val="400000"/>
              </a:srgbClr>
            </a:duotone>
          </a:blip>
          <a:stretch>
            <a:fillRect/>
          </a:stretch>
        </p:blipFill>
        <p:spPr>
          <a:xfrm>
            <a:off x="6883064" y="4652513"/>
            <a:ext cx="181470" cy="468000"/>
          </a:xfrm>
          <a:prstGeom prst="rect">
            <a:avLst/>
          </a:prstGeom>
        </p:spPr>
      </p:pic>
      <p:pic>
        <p:nvPicPr>
          <p:cNvPr id="80" name="Picture 79" descr="orange-stick-figure-md.png"/>
          <p:cNvPicPr>
            <a:picLocks noChangeAspect="1"/>
          </p:cNvPicPr>
          <p:nvPr/>
        </p:nvPicPr>
        <p:blipFill>
          <a:blip r:embed="rId3">
            <a:duotone>
              <a:prstClr val="black"/>
              <a:srgbClr val="FFFF00">
                <a:tint val="45000"/>
                <a:satMod val="400000"/>
              </a:srgbClr>
            </a:duotone>
          </a:blip>
          <a:stretch>
            <a:fillRect/>
          </a:stretch>
        </p:blipFill>
        <p:spPr>
          <a:xfrm>
            <a:off x="5668373" y="4665507"/>
            <a:ext cx="181470" cy="468000"/>
          </a:xfrm>
          <a:prstGeom prst="rect">
            <a:avLst/>
          </a:prstGeom>
        </p:spPr>
      </p:pic>
      <p:pic>
        <p:nvPicPr>
          <p:cNvPr id="82" name="Picture 81" descr="orange-stick-figure-md.png"/>
          <p:cNvPicPr>
            <a:picLocks noChangeAspect="1"/>
          </p:cNvPicPr>
          <p:nvPr/>
        </p:nvPicPr>
        <p:blipFill>
          <a:blip r:embed="rId3">
            <a:duotone>
              <a:prstClr val="black"/>
              <a:srgbClr val="FFFF00">
                <a:tint val="45000"/>
                <a:satMod val="400000"/>
              </a:srgbClr>
            </a:duotone>
          </a:blip>
          <a:stretch>
            <a:fillRect/>
          </a:stretch>
        </p:blipFill>
        <p:spPr>
          <a:xfrm>
            <a:off x="6883064" y="4027391"/>
            <a:ext cx="181470" cy="468000"/>
          </a:xfrm>
          <a:prstGeom prst="rect">
            <a:avLst/>
          </a:prstGeom>
        </p:spPr>
      </p:pic>
      <p:pic>
        <p:nvPicPr>
          <p:cNvPr id="83" name="Picture 82" descr="orange-stick-figure-md.png"/>
          <p:cNvPicPr>
            <a:picLocks noChangeAspect="1"/>
          </p:cNvPicPr>
          <p:nvPr/>
        </p:nvPicPr>
        <p:blipFill>
          <a:blip r:embed="rId3">
            <a:duotone>
              <a:prstClr val="black"/>
              <a:srgbClr val="FF0000">
                <a:tint val="45000"/>
                <a:satMod val="400000"/>
              </a:srgbClr>
            </a:duotone>
          </a:blip>
          <a:stretch>
            <a:fillRect/>
          </a:stretch>
        </p:blipFill>
        <p:spPr>
          <a:xfrm>
            <a:off x="5970763" y="4672448"/>
            <a:ext cx="181470" cy="468000"/>
          </a:xfrm>
          <a:prstGeom prst="rect">
            <a:avLst/>
          </a:prstGeom>
        </p:spPr>
      </p:pic>
      <p:pic>
        <p:nvPicPr>
          <p:cNvPr id="84" name="Picture 83" descr="orange-stick-figure-md.png"/>
          <p:cNvPicPr>
            <a:picLocks noChangeAspect="1"/>
          </p:cNvPicPr>
          <p:nvPr/>
        </p:nvPicPr>
        <p:blipFill rotWithShape="1">
          <a:blip r:embed="rId3">
            <a:duotone>
              <a:prstClr val="black"/>
              <a:srgbClr val="FFFF00">
                <a:tint val="45000"/>
                <a:satMod val="400000"/>
              </a:srgbClr>
            </a:duotone>
          </a:blip>
          <a:srcRect t="1" b="28177"/>
          <a:stretch/>
        </p:blipFill>
        <p:spPr>
          <a:xfrm>
            <a:off x="5970763" y="4667198"/>
            <a:ext cx="181470" cy="336123"/>
          </a:xfrm>
          <a:prstGeom prst="rect">
            <a:avLst/>
          </a:prstGeom>
        </p:spPr>
      </p:pic>
      <p:pic>
        <p:nvPicPr>
          <p:cNvPr id="90" name="Picture 89" descr="orange-stick-figure-md.png"/>
          <p:cNvPicPr>
            <a:picLocks noChangeAspect="1"/>
          </p:cNvPicPr>
          <p:nvPr/>
        </p:nvPicPr>
        <p:blipFill>
          <a:blip r:embed="rId3">
            <a:duotone>
              <a:prstClr val="black"/>
              <a:srgbClr val="00B050">
                <a:tint val="45000"/>
                <a:satMod val="400000"/>
              </a:srgbClr>
            </a:duotone>
          </a:blip>
          <a:stretch>
            <a:fillRect/>
          </a:stretch>
        </p:blipFill>
        <p:spPr>
          <a:xfrm>
            <a:off x="2963704" y="1805038"/>
            <a:ext cx="181470" cy="468000"/>
          </a:xfrm>
          <a:prstGeom prst="rect">
            <a:avLst/>
          </a:prstGeom>
        </p:spPr>
      </p:pic>
      <p:sp>
        <p:nvSpPr>
          <p:cNvPr id="91" name="TextBox 90"/>
          <p:cNvSpPr txBox="1"/>
          <p:nvPr/>
        </p:nvSpPr>
        <p:spPr>
          <a:xfrm>
            <a:off x="3228348" y="1932695"/>
            <a:ext cx="837089" cy="253916"/>
          </a:xfrm>
          <a:prstGeom prst="rect">
            <a:avLst/>
          </a:prstGeom>
          <a:noFill/>
        </p:spPr>
        <p:txBody>
          <a:bodyPr wrap="none" rtlCol="0">
            <a:spAutoFit/>
          </a:bodyPr>
          <a:lstStyle/>
          <a:p>
            <a:r>
              <a:rPr lang="en-CA" sz="1050" dirty="0" smtClean="0"/>
              <a:t>% better off</a:t>
            </a:r>
            <a:endParaRPr lang="en-CA" sz="1050" dirty="0"/>
          </a:p>
        </p:txBody>
      </p:sp>
      <p:pic>
        <p:nvPicPr>
          <p:cNvPr id="92" name="Picture 91" descr="orange-stick-figure-md.png"/>
          <p:cNvPicPr>
            <a:picLocks noChangeAspect="1"/>
          </p:cNvPicPr>
          <p:nvPr/>
        </p:nvPicPr>
        <p:blipFill>
          <a:blip r:embed="rId3">
            <a:duotone>
              <a:prstClr val="black"/>
              <a:srgbClr val="FFFF00">
                <a:tint val="45000"/>
                <a:satMod val="400000"/>
              </a:srgbClr>
            </a:duotone>
          </a:blip>
          <a:stretch>
            <a:fillRect/>
          </a:stretch>
        </p:blipFill>
        <p:spPr>
          <a:xfrm>
            <a:off x="4172927" y="1805038"/>
            <a:ext cx="181470" cy="468000"/>
          </a:xfrm>
          <a:prstGeom prst="rect">
            <a:avLst/>
          </a:prstGeom>
        </p:spPr>
      </p:pic>
      <p:sp>
        <p:nvSpPr>
          <p:cNvPr id="93" name="TextBox 92"/>
          <p:cNvSpPr txBox="1"/>
          <p:nvPr/>
        </p:nvSpPr>
        <p:spPr>
          <a:xfrm>
            <a:off x="4413286" y="1912080"/>
            <a:ext cx="816249" cy="253916"/>
          </a:xfrm>
          <a:prstGeom prst="rect">
            <a:avLst/>
          </a:prstGeom>
          <a:noFill/>
        </p:spPr>
        <p:txBody>
          <a:bodyPr wrap="none" rtlCol="0">
            <a:spAutoFit/>
          </a:bodyPr>
          <a:lstStyle/>
          <a:p>
            <a:r>
              <a:rPr lang="en-CA" sz="1050" dirty="0" smtClean="0"/>
              <a:t>% the same</a:t>
            </a:r>
            <a:endParaRPr lang="en-CA" sz="1050" dirty="0"/>
          </a:p>
        </p:txBody>
      </p:sp>
      <p:pic>
        <p:nvPicPr>
          <p:cNvPr id="94" name="Picture 93" descr="orange-stick-figure-md.png"/>
          <p:cNvPicPr>
            <a:picLocks noChangeAspect="1"/>
          </p:cNvPicPr>
          <p:nvPr/>
        </p:nvPicPr>
        <p:blipFill>
          <a:blip r:embed="rId3">
            <a:duotone>
              <a:prstClr val="black"/>
              <a:srgbClr val="FF0000">
                <a:tint val="45000"/>
                <a:satMod val="400000"/>
              </a:srgbClr>
            </a:duotone>
          </a:blip>
          <a:stretch>
            <a:fillRect/>
          </a:stretch>
        </p:blipFill>
        <p:spPr>
          <a:xfrm>
            <a:off x="5310971" y="1825653"/>
            <a:ext cx="181470" cy="468000"/>
          </a:xfrm>
          <a:prstGeom prst="rect">
            <a:avLst/>
          </a:prstGeom>
        </p:spPr>
      </p:pic>
      <p:sp>
        <p:nvSpPr>
          <p:cNvPr id="95" name="TextBox 94"/>
          <p:cNvSpPr txBox="1"/>
          <p:nvPr/>
        </p:nvSpPr>
        <p:spPr>
          <a:xfrm>
            <a:off x="5570949" y="1932695"/>
            <a:ext cx="644728" cy="253916"/>
          </a:xfrm>
          <a:prstGeom prst="rect">
            <a:avLst/>
          </a:prstGeom>
          <a:noFill/>
        </p:spPr>
        <p:txBody>
          <a:bodyPr wrap="none" rtlCol="0">
            <a:spAutoFit/>
          </a:bodyPr>
          <a:lstStyle/>
          <a:p>
            <a:r>
              <a:rPr lang="en-CA" sz="1050" dirty="0" smtClean="0"/>
              <a:t>% worse</a:t>
            </a:r>
            <a:endParaRPr lang="en-CA" sz="10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302152566"/>
              </p:ext>
            </p:extLst>
          </p:nvPr>
        </p:nvGraphicFramePr>
        <p:xfrm>
          <a:off x="-89648" y="2296429"/>
          <a:ext cx="9323296" cy="33043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a:t>
            </a:r>
            <a:endParaRPr lang="en-US" sz="3200" dirty="0">
              <a:solidFill>
                <a:srgbClr val="505150"/>
              </a:solidFill>
              <a:latin typeface="Myriad Pro"/>
              <a:cs typeface="Myriad Pro"/>
            </a:endParaRP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cxnSp>
        <p:nvCxnSpPr>
          <p:cNvPr id="8" name="Straight Connector 7"/>
          <p:cNvCxnSpPr/>
          <p:nvPr/>
        </p:nvCxnSpPr>
        <p:spPr>
          <a:xfrm>
            <a:off x="428144" y="3836644"/>
            <a:ext cx="6912456"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5" name="Footer Placeholder 2"/>
          <p:cNvSpPr txBox="1">
            <a:spLocks/>
          </p:cNvSpPr>
          <p:nvPr/>
        </p:nvSpPr>
        <p:spPr>
          <a:xfrm>
            <a:off x="723900" y="2044429"/>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1767029"/>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4" name="TextBox 13"/>
          <p:cNvSpPr txBox="1"/>
          <p:nvPr/>
        </p:nvSpPr>
        <p:spPr>
          <a:xfrm>
            <a:off x="2587600" y="3786055"/>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9" name="TextBox 8"/>
          <p:cNvSpPr txBox="1"/>
          <p:nvPr/>
        </p:nvSpPr>
        <p:spPr>
          <a:xfrm>
            <a:off x="2587600" y="331150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9" name="Footer Placeholder 2"/>
          <p:cNvSpPr txBox="1">
            <a:spLocks/>
          </p:cNvSpPr>
          <p:nvPr/>
        </p:nvSpPr>
        <p:spPr>
          <a:xfrm>
            <a:off x="8164" y="5600733"/>
            <a:ext cx="7332436" cy="63814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599122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ATB-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FA791C627CB478F6579A88139F1B4" ma:contentTypeVersion="4" ma:contentTypeDescription="Create a new document." ma:contentTypeScope="" ma:versionID="fbc2d5a763da10b9ca06c04c0bcd4241">
  <xsd:schema xmlns:xsd="http://www.w3.org/2001/XMLSchema" xmlns:xs="http://www.w3.org/2001/XMLSchema" xmlns:p="http://schemas.microsoft.com/office/2006/metadata/properties" xmlns:ns1="http://schemas.microsoft.com/sharepoint/v3" xmlns:ns2="e6b4c088-588b-4466-a064-d4c88ebbcf98" targetNamespace="http://schemas.microsoft.com/office/2006/metadata/properties" ma:root="true" ma:fieldsID="29df38f48f2d87b3c1cf8b62b1999510" ns1:_="" ns2:_="">
    <xsd:import namespace="http://schemas.microsoft.com/sharepoint/v3"/>
    <xsd:import namespace="e6b4c088-588b-4466-a064-d4c88ebbcf98"/>
    <xsd:element name="properties">
      <xsd:complexType>
        <xsd:sequence>
          <xsd:element name="documentManagement">
            <xsd:complexType>
              <xsd:all>
                <xsd:element ref="ns1:PublishingStartDate" minOccurs="0"/>
                <xsd:element ref="ns1:PublishingExpirationDate" minOccurs="0"/>
                <xsd:element ref="ns2:n2ded5b3984d4a05b132a1e30920a265"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4c088-588b-4466-a064-d4c88ebbcf98" elementFormDefault="qualified">
    <xsd:import namespace="http://schemas.microsoft.com/office/2006/documentManagement/types"/>
    <xsd:import namespace="http://schemas.microsoft.com/office/infopath/2007/PartnerControls"/>
    <xsd:element name="n2ded5b3984d4a05b132a1e30920a265" ma:index="11" nillable="true" ma:taxonomy="true" ma:internalName="n2ded5b3984d4a05b132a1e30920a265" ma:taxonomyFieldName="MetaTag" ma:displayName="MetaTag" ma:default="" ma:fieldId="{72ded5b3-984d-4a05-b132-a1e30920a265}" ma:taxonomyMulti="true" ma:sspId="ba1616d2-34b7-44a2-99d8-239ce57c8c37" ma:termSetId="22400033-a9fb-4d5d-8be5-bfab93ae7ff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1a1f561-93c9-4bee-9f78-8236b25e8ad5}" ma:internalName="TaxCatchAll" ma:showField="CatchAllData" ma:web="e6b4c088-588b-4466-a064-d4c88ebbc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TaxCatchAll xmlns="e6b4c088-588b-4466-a064-d4c88ebbcf98"/>
    <n2ded5b3984d4a05b132a1e30920a265 xmlns="e6b4c088-588b-4466-a064-d4c88ebbcf98">
      <Terms xmlns="http://schemas.microsoft.com/office/infopath/2007/PartnerControls"/>
    </n2ded5b3984d4a05b132a1e30920a26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A708F2-9AFD-4FC8-AC1F-BCE453B7F1B4}"/>
</file>

<file path=customXml/itemProps2.xml><?xml version="1.0" encoding="utf-8"?>
<ds:datastoreItem xmlns:ds="http://schemas.openxmlformats.org/officeDocument/2006/customXml" ds:itemID="{C2631BEC-DD61-4D8B-A1A4-F75A677A93BF}"/>
</file>

<file path=customXml/itemProps3.xml><?xml version="1.0" encoding="utf-8"?>
<ds:datastoreItem xmlns:ds="http://schemas.openxmlformats.org/officeDocument/2006/customXml" ds:itemID="{A30E156F-847B-450E-A68A-E5EC6D6ADCA7}"/>
</file>

<file path=docProps/app.xml><?xml version="1.0" encoding="utf-8"?>
<Properties xmlns="http://schemas.openxmlformats.org/officeDocument/2006/extended-properties" xmlns:vt="http://schemas.openxmlformats.org/officeDocument/2006/docPropsVTypes">
  <Template/>
  <TotalTime>31251</TotalTime>
  <Words>3775</Words>
  <Application>Microsoft Office PowerPoint</Application>
  <PresentationFormat>On-screen Show (4:3)</PresentationFormat>
  <Paragraphs>440</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Arial Narrow</vt:lpstr>
      <vt:lpstr>Calibri</vt:lpstr>
      <vt:lpstr>Franklin Gothic Medium</vt:lpstr>
      <vt:lpstr>Myriad Pro</vt:lpstr>
      <vt:lpstr>ATB-Business</vt:lpstr>
      <vt:lpstr>Alberta Business Beat</vt:lpstr>
      <vt:lpstr>Background and Methodology</vt:lpstr>
      <vt:lpstr>Background</vt:lpstr>
      <vt:lpstr>Research Objectives</vt:lpstr>
      <vt:lpstr>Methodology</vt:lpstr>
      <vt:lpstr>Key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Alberta SMEs are happy</vt:lpstr>
      <vt:lpstr>Happiness Index: Albertans and Alberta SMEs</vt:lpstr>
      <vt:lpstr>SMEs value community involvement and sustainability</vt:lpstr>
      <vt:lpstr>PowerPoint Presentation</vt:lpstr>
      <vt:lpstr>Top reward is personal time with friends/family</vt:lpstr>
      <vt:lpstr>SMEs make meaningful sacrifices to help their business grow</vt:lpstr>
      <vt:lpstr>One in four SMEs has never given themselves a raise</vt:lpstr>
      <vt:lpstr>Most SMEs vacation in their downtime</vt:lpstr>
      <vt:lpstr>SMEs are burning the midnight oil</vt:lpstr>
      <vt:lpstr>Rewards and Sacrifices</vt:lpstr>
      <vt:lpstr>Rewards and Sacrifices</vt:lpstr>
      <vt:lpstr>Rewards and Sacrifices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Involvement</vt:lpstr>
      <vt:lpstr>Community Involvement</vt:lpstr>
      <vt:lpstr>Community Involvement</vt:lpstr>
      <vt:lpstr>Community Involvement</vt:lpstr>
      <vt:lpstr>Rewards</vt:lpstr>
      <vt:lpstr>Rewards</vt:lpstr>
      <vt:lpstr>Rewards</vt:lpstr>
      <vt:lpstr>Sacrifices</vt:lpstr>
      <vt:lpstr>Sacrifices</vt:lpstr>
      <vt:lpstr>Sacrifices</vt:lpstr>
      <vt:lpstr>Sacrifices</vt:lpstr>
      <vt:lpstr>Share of Priorities</vt:lpstr>
      <vt:lpstr>Share of Priorities</vt:lpstr>
      <vt:lpstr>PowerPoint Presentation</vt:lpstr>
    </vt:vector>
  </TitlesOfParts>
  <Company>ATB Financial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 Business Beat Volume 11</dc:title>
  <dc:creator>E30023</dc:creator>
  <cp:lastModifiedBy>Duncan, Judy</cp:lastModifiedBy>
  <cp:revision>1754</cp:revision>
  <cp:lastPrinted>2012-09-14T15:29:05Z</cp:lastPrinted>
  <dcterms:created xsi:type="dcterms:W3CDTF">2012-06-05T17:08:54Z</dcterms:created>
  <dcterms:modified xsi:type="dcterms:W3CDTF">2015-10-02T17:04:04Z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0x01010020AFA791C627CB478F6579A88139F1B4</vt:lpwstr>
  </property>
</Properties>
</file>