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32.xml" ContentType="application/vnd.openxmlformats-officedocument.presentationml.notesSlide+xml"/>
  <Override PartName="/ppt/charts/chart22.xml" ContentType="application/vnd.openxmlformats-officedocument.drawingml.char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charts/chart20.xml" ContentType="application/vnd.openxmlformats-officedocument.drawingml.chart+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charts/chart1.xml" ContentType="application/vnd.openxmlformats-officedocument.drawingml.char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33.xml" ContentType="application/vnd.openxmlformats-officedocument.presentationml.notesSlide+xml"/>
  <Override PartName="/ppt/charts/chart21.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9"/>
  </p:notesMasterIdLst>
  <p:handoutMasterIdLst>
    <p:handoutMasterId r:id="rId40"/>
  </p:handoutMasterIdLst>
  <p:sldIdLst>
    <p:sldId id="410" r:id="rId5"/>
    <p:sldId id="428" r:id="rId6"/>
    <p:sldId id="394" r:id="rId7"/>
    <p:sldId id="395" r:id="rId8"/>
    <p:sldId id="405" r:id="rId9"/>
    <p:sldId id="462" r:id="rId10"/>
    <p:sldId id="582" r:id="rId11"/>
    <p:sldId id="602" r:id="rId12"/>
    <p:sldId id="608" r:id="rId13"/>
    <p:sldId id="609" r:id="rId14"/>
    <p:sldId id="573" r:id="rId15"/>
    <p:sldId id="603" r:id="rId16"/>
    <p:sldId id="607" r:id="rId17"/>
    <p:sldId id="604" r:id="rId18"/>
    <p:sldId id="605" r:id="rId19"/>
    <p:sldId id="606" r:id="rId20"/>
    <p:sldId id="432" r:id="rId21"/>
    <p:sldId id="574" r:id="rId22"/>
    <p:sldId id="610" r:id="rId23"/>
    <p:sldId id="611" r:id="rId24"/>
    <p:sldId id="612" r:id="rId25"/>
    <p:sldId id="613" r:id="rId26"/>
    <p:sldId id="614" r:id="rId27"/>
    <p:sldId id="615" r:id="rId28"/>
    <p:sldId id="507" r:id="rId29"/>
    <p:sldId id="508" r:id="rId30"/>
    <p:sldId id="509" r:id="rId31"/>
    <p:sldId id="510" r:id="rId32"/>
    <p:sldId id="511" r:id="rId33"/>
    <p:sldId id="513" r:id="rId34"/>
    <p:sldId id="514" r:id="rId35"/>
    <p:sldId id="515" r:id="rId36"/>
    <p:sldId id="588" r:id="rId37"/>
    <p:sldId id="409" r:id="rId38"/>
  </p:sldIdLst>
  <p:sldSz cx="9144000" cy="6858000" type="screen4x3"/>
  <p:notesSz cx="6946900" cy="92075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66FF"/>
    <a:srgbClr val="FF99FF"/>
    <a:srgbClr val="FF00FF"/>
    <a:srgbClr val="FF3399"/>
    <a:srgbClr val="C6D9F1"/>
    <a:srgbClr val="8C3836"/>
    <a:srgbClr val="C0504D"/>
    <a:srgbClr val="66FF66"/>
    <a:srgbClr val="FCD5B5"/>
    <a:srgbClr val="FAC09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0" autoAdjust="0"/>
    <p:restoredTop sz="74429" autoAdjust="0"/>
  </p:normalViewPr>
  <p:slideViewPr>
    <p:cSldViewPr snapToGrid="0" snapToObjects="1">
      <p:cViewPr varScale="1">
        <p:scale>
          <a:sx n="53" d="100"/>
          <a:sy n="53" d="100"/>
        </p:scale>
        <p:origin x="-2058" y="-96"/>
      </p:cViewPr>
      <p:guideLst>
        <p:guide orient="horz" pos="2160"/>
        <p:guide pos="539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p:scale>
          <a:sx n="110" d="100"/>
          <a:sy n="110" d="100"/>
        </p:scale>
        <p:origin x="-1848" y="-78"/>
      </p:cViewPr>
      <p:guideLst>
        <p:guide orient="horz" pos="2900"/>
        <p:guide pos="218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0005638032404851"/>
          <c:y val="5.1887145197337566E-2"/>
          <c:w val="0.39994361967595554"/>
          <c:h val="0.92007307671227867"/>
        </c:manualLayout>
      </c:layout>
      <c:barChart>
        <c:barDir val="bar"/>
        <c:grouping val="stacked"/>
        <c:ser>
          <c:idx val="0"/>
          <c:order val="0"/>
          <c:tx>
            <c:strRef>
              <c:f>Sheet1!$B$1</c:f>
              <c:strCache>
                <c:ptCount val="1"/>
                <c:pt idx="0">
                  <c:v>Multiple Mentions</c:v>
                </c:pt>
              </c:strCache>
            </c:strRef>
          </c:tx>
          <c:dLbls>
            <c:txPr>
              <a:bodyPr/>
              <a:lstStyle/>
              <a:p>
                <a:pPr>
                  <a:defRPr sz="2000" b="1">
                    <a:solidFill>
                      <a:schemeClr val="bg1"/>
                    </a:solidFill>
                    <a:latin typeface="Calibri" pitchFamily="34" charset="0"/>
                    <a:cs typeface="Calibri" pitchFamily="34" charset="0"/>
                  </a:defRPr>
                </a:pPr>
                <a:endParaRPr lang="en-US"/>
              </a:p>
            </c:txPr>
            <c:dLblPos val="inEnd"/>
            <c:showVal val="1"/>
          </c:dLbls>
          <c:cat>
            <c:strRef>
              <c:f>Sheet1!$A$2:$A$9</c:f>
              <c:strCache>
                <c:ptCount val="8"/>
                <c:pt idx="0">
                  <c:v>Banking (securing credit/loans)</c:v>
                </c:pt>
                <c:pt idx="1">
                  <c:v>Rising overhead costs</c:v>
                </c:pt>
                <c:pt idx="2">
                  <c:v>Seasonal nature of the business</c:v>
                </c:pt>
                <c:pt idx="3">
                  <c:v>Government bureaucracy (ex, taxes)</c:v>
                </c:pt>
                <c:pt idx="4">
                  <c:v>Timely &amp; organized financial administration</c:v>
                </c:pt>
                <c:pt idx="5">
                  <c:v>Increasing sales/ client acquisition</c:v>
                </c:pt>
                <c:pt idx="6">
                  <c:v>Access/ availability of cash flow</c:v>
                </c:pt>
                <c:pt idx="7">
                  <c:v>Accounts Receivables being paid on time</c:v>
                </c:pt>
              </c:strCache>
            </c:strRef>
          </c:cat>
          <c:val>
            <c:numRef>
              <c:f>Sheet1!$B$2:$B$9</c:f>
              <c:numCache>
                <c:formatCode>0%</c:formatCode>
                <c:ptCount val="8"/>
                <c:pt idx="0">
                  <c:v>5.0000000000000031E-2</c:v>
                </c:pt>
                <c:pt idx="1">
                  <c:v>6.0000000000000067E-2</c:v>
                </c:pt>
                <c:pt idx="2">
                  <c:v>6.0000000000000067E-2</c:v>
                </c:pt>
                <c:pt idx="3">
                  <c:v>7.0000000000000034E-2</c:v>
                </c:pt>
                <c:pt idx="4">
                  <c:v>7.0000000000000034E-2</c:v>
                </c:pt>
                <c:pt idx="5">
                  <c:v>0.12000000000000002</c:v>
                </c:pt>
                <c:pt idx="6">
                  <c:v>0.19000000000000009</c:v>
                </c:pt>
                <c:pt idx="7">
                  <c:v>0.24000000000000021</c:v>
                </c:pt>
              </c:numCache>
            </c:numRef>
          </c:val>
        </c:ser>
        <c:dLbls>
          <c:showVal val="1"/>
        </c:dLbls>
        <c:gapWidth val="50"/>
        <c:overlap val="100"/>
        <c:axId val="90547328"/>
        <c:axId val="90548864"/>
      </c:barChart>
      <c:catAx>
        <c:axId val="90547328"/>
        <c:scaling>
          <c:orientation val="minMax"/>
        </c:scaling>
        <c:axPos val="l"/>
        <c:tickLblPos val="nextTo"/>
        <c:txPr>
          <a:bodyPr/>
          <a:lstStyle/>
          <a:p>
            <a:pPr>
              <a:defRPr sz="1600" b="0">
                <a:latin typeface="Arial Narrow" pitchFamily="34" charset="0"/>
                <a:cs typeface="Calibri" pitchFamily="34" charset="0"/>
              </a:defRPr>
            </a:pPr>
            <a:endParaRPr lang="en-US"/>
          </a:p>
        </c:txPr>
        <c:crossAx val="90548864"/>
        <c:crosses val="autoZero"/>
        <c:auto val="1"/>
        <c:lblAlgn val="ctr"/>
        <c:lblOffset val="100"/>
      </c:catAx>
      <c:valAx>
        <c:axId val="90548864"/>
        <c:scaling>
          <c:orientation val="minMax"/>
        </c:scaling>
        <c:delete val="1"/>
        <c:axPos val="b"/>
        <c:numFmt formatCode="0%" sourceLinked="1"/>
        <c:tickLblPos val="none"/>
        <c:crossAx val="90547328"/>
        <c:crosses val="autoZero"/>
        <c:crossBetween val="between"/>
      </c:valAx>
    </c:plotArea>
    <c:plotVisOnly val="1"/>
  </c:chart>
  <c:txPr>
    <a:bodyPr/>
    <a:lstStyle/>
    <a:p>
      <a:pPr>
        <a:defRPr sz="1400" b="1">
          <a:solidFill>
            <a:srgbClr val="353535"/>
          </a:solidFil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pieChart>
        <c:varyColors val="1"/>
        <c:ser>
          <c:idx val="0"/>
          <c:order val="0"/>
          <c:tx>
            <c:strRef>
              <c:f>Sheet1!$B$1</c:f>
              <c:strCache>
                <c:ptCount val="1"/>
                <c:pt idx="0">
                  <c:v>Column1</c:v>
                </c:pt>
              </c:strCache>
            </c:strRef>
          </c:tx>
          <c:dLbls>
            <c:dLbl>
              <c:idx val="0"/>
              <c:layout>
                <c:manualLayout>
                  <c:x val="-0.10204104588967212"/>
                  <c:y val="7.5075075075075076E-2"/>
                </c:manualLayout>
              </c:layout>
              <c:dLblPos val="bestFit"/>
              <c:showVal val="1"/>
            </c:dLbl>
            <c:dLbl>
              <c:idx val="1"/>
              <c:layout>
                <c:manualLayout>
                  <c:x val="-0.12536443148688156"/>
                  <c:y val="-3.903903903903904E-2"/>
                </c:manualLayout>
              </c:layout>
              <c:dLblPos val="bestFit"/>
              <c:showVal val="1"/>
            </c:dLbl>
            <c:dLbl>
              <c:idx val="2"/>
              <c:layout>
                <c:manualLayout>
                  <c:x val="-7.8717201166180834E-2"/>
                  <c:y val="-9.3093093093094201E-2"/>
                </c:manualLayout>
              </c:layout>
              <c:dLblPos val="bestFit"/>
              <c:showVal val="1"/>
            </c:dLbl>
            <c:dLbl>
              <c:idx val="3"/>
              <c:layout>
                <c:manualLayout>
                  <c:x val="7.8717201166180834E-2"/>
                  <c:y val="-0.11411411411411411"/>
                </c:manualLayout>
              </c:layout>
              <c:dLblPos val="bestFit"/>
              <c:showVal val="1"/>
            </c:dLbl>
            <c:dLbl>
              <c:idx val="4"/>
              <c:layout>
                <c:manualLayout>
                  <c:x val="8.3259107917632746E-2"/>
                  <c:y val="2.1021021021021036E-2"/>
                </c:manualLayout>
              </c:layout>
              <c:dLblPos val="bestFit"/>
              <c:showVal val="1"/>
            </c:dLbl>
            <c:dLbl>
              <c:idx val="5"/>
              <c:layout>
                <c:manualLayout>
                  <c:x val="9.3294460641400664E-2"/>
                  <c:y val="9.0090090090091154E-2"/>
                </c:manualLayout>
              </c:layout>
              <c:dLblPos val="bestFit"/>
              <c:showVal val="1"/>
            </c:dLbl>
            <c:txPr>
              <a:bodyPr/>
              <a:lstStyle/>
              <a:p>
                <a:pPr>
                  <a:defRPr>
                    <a:latin typeface="Calibri" pitchFamily="34" charset="0"/>
                    <a:cs typeface="Calibri" pitchFamily="34" charset="0"/>
                  </a:defRPr>
                </a:pPr>
                <a:endParaRPr lang="en-US"/>
              </a:p>
            </c:txPr>
            <c:dLblPos val="outEnd"/>
            <c:showVal val="1"/>
            <c:showLeaderLines val="1"/>
          </c:dLbls>
          <c:cat>
            <c:strRef>
              <c:f>Sheet1!$A$2:$A$7</c:f>
              <c:strCache>
                <c:ptCount val="6"/>
                <c:pt idx="0">
                  <c:v>&lt; $250k</c:v>
                </c:pt>
                <c:pt idx="1">
                  <c:v>$250-500k</c:v>
                </c:pt>
                <c:pt idx="2">
                  <c:v>$500k-&lt;$1MM</c:v>
                </c:pt>
                <c:pt idx="3">
                  <c:v>$1-&lt;$3MM</c:v>
                </c:pt>
                <c:pt idx="4">
                  <c:v>$3-&lt;$10MM</c:v>
                </c:pt>
                <c:pt idx="5">
                  <c:v>$10MM+</c:v>
                </c:pt>
              </c:strCache>
            </c:strRef>
          </c:cat>
          <c:val>
            <c:numRef>
              <c:f>Sheet1!$B$2:$B$7</c:f>
              <c:numCache>
                <c:formatCode>0%</c:formatCode>
                <c:ptCount val="6"/>
                <c:pt idx="0">
                  <c:v>0.18000000000000024</c:v>
                </c:pt>
                <c:pt idx="1">
                  <c:v>0.13</c:v>
                </c:pt>
                <c:pt idx="2">
                  <c:v>0.19</c:v>
                </c:pt>
                <c:pt idx="3">
                  <c:v>0.22</c:v>
                </c:pt>
                <c:pt idx="4">
                  <c:v>0.19</c:v>
                </c:pt>
                <c:pt idx="5">
                  <c:v>0.1</c:v>
                </c:pt>
              </c:numCache>
            </c:numRef>
          </c:val>
        </c:ser>
        <c:dLbls>
          <c:showVal val="1"/>
        </c:dLbls>
        <c:firstSliceAng val="0"/>
      </c:pieChart>
    </c:plotArea>
    <c:legend>
      <c:legendPos val="r"/>
      <c:layout/>
      <c:txPr>
        <a:bodyPr/>
        <a:lstStyle/>
        <a:p>
          <a:pPr>
            <a:defRPr sz="1400">
              <a:latin typeface="Calibri" pitchFamily="34" charset="0"/>
              <a:cs typeface="Calibri" pitchFamily="34" charset="0"/>
            </a:defRPr>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44174682936472331"/>
          <c:y val="0"/>
          <c:w val="0.55825317063527691"/>
          <c:h val="0.9600904901422207"/>
        </c:manualLayout>
      </c:layout>
      <c:barChart>
        <c:barDir val="bar"/>
        <c:grouping val="clustered"/>
        <c:ser>
          <c:idx val="0"/>
          <c:order val="0"/>
          <c:tx>
            <c:strRef>
              <c:f>Sheet1!$B$1</c:f>
              <c:strCache>
                <c:ptCount val="1"/>
                <c:pt idx="0">
                  <c:v>Total</c:v>
                </c:pt>
              </c:strCache>
            </c:strRef>
          </c:tx>
          <c:dLbls>
            <c:showVal val="1"/>
          </c:dLbls>
          <c:cat>
            <c:strRef>
              <c:f>Sheet1!$A$2:$A$7</c:f>
              <c:strCache>
                <c:ptCount val="6"/>
                <c:pt idx="0">
                  <c:v>Start-up</c:v>
                </c:pt>
                <c:pt idx="1">
                  <c:v>Initial Growth</c:v>
                </c:pt>
                <c:pt idx="2">
                  <c:v>Established</c:v>
                </c:pt>
                <c:pt idx="3">
                  <c:v>Expansion</c:v>
                </c:pt>
                <c:pt idx="4">
                  <c:v>Mature</c:v>
                </c:pt>
                <c:pt idx="5">
                  <c:v>Winding Down</c:v>
                </c:pt>
              </c:strCache>
            </c:strRef>
          </c:cat>
          <c:val>
            <c:numRef>
              <c:f>Sheet1!$B$2:$B$7</c:f>
              <c:numCache>
                <c:formatCode>0%</c:formatCode>
                <c:ptCount val="6"/>
                <c:pt idx="0">
                  <c:v>1.0000000000000005E-2</c:v>
                </c:pt>
                <c:pt idx="1">
                  <c:v>6.0000000000000032E-2</c:v>
                </c:pt>
                <c:pt idx="2">
                  <c:v>0.48000000000000032</c:v>
                </c:pt>
                <c:pt idx="3">
                  <c:v>0.18000000000000024</c:v>
                </c:pt>
                <c:pt idx="4">
                  <c:v>0.18000000000000024</c:v>
                </c:pt>
                <c:pt idx="5">
                  <c:v>0.1</c:v>
                </c:pt>
              </c:numCache>
            </c:numRef>
          </c:val>
        </c:ser>
        <c:gapWidth val="50"/>
        <c:axId val="132220800"/>
        <c:axId val="132222336"/>
      </c:barChart>
      <c:catAx>
        <c:axId val="132220800"/>
        <c:scaling>
          <c:orientation val="maxMin"/>
        </c:scaling>
        <c:axPos val="l"/>
        <c:numFmt formatCode="@" sourceLinked="1"/>
        <c:majorTickMark val="none"/>
        <c:tickLblPos val="nextTo"/>
        <c:txPr>
          <a:bodyPr/>
          <a:lstStyle/>
          <a:p>
            <a:pPr>
              <a:defRPr sz="1600"/>
            </a:pPr>
            <a:endParaRPr lang="en-US"/>
          </a:p>
        </c:txPr>
        <c:crossAx val="132222336"/>
        <c:crosses val="autoZero"/>
        <c:auto val="1"/>
        <c:lblAlgn val="ctr"/>
        <c:lblOffset val="100"/>
      </c:catAx>
      <c:valAx>
        <c:axId val="132222336"/>
        <c:scaling>
          <c:orientation val="minMax"/>
          <c:max val="0.65000000000000624"/>
          <c:min val="0"/>
        </c:scaling>
        <c:delete val="1"/>
        <c:axPos val="t"/>
        <c:numFmt formatCode="0%" sourceLinked="1"/>
        <c:tickLblPos val="none"/>
        <c:crossAx val="132220800"/>
        <c:crosses val="autoZero"/>
        <c:crossBetween val="between"/>
      </c:valAx>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455"/>
          <c:y val="0"/>
          <c:w val="0.49691040420562504"/>
          <c:h val="0.9600904901422207"/>
        </c:manualLayout>
      </c:layout>
      <c:barChart>
        <c:barDir val="bar"/>
        <c:grouping val="clustered"/>
        <c:ser>
          <c:idx val="0"/>
          <c:order val="0"/>
          <c:tx>
            <c:strRef>
              <c:f>Sheet1!$B$1</c:f>
              <c:strCache>
                <c:ptCount val="1"/>
                <c:pt idx="0">
                  <c:v>Total</c:v>
                </c:pt>
              </c:strCache>
            </c:strRef>
          </c:tx>
          <c:dLbls>
            <c:dLbl>
              <c:idx val="0"/>
              <c:layout>
                <c:manualLayout>
                  <c:x val="-2.4507437271989197E-7"/>
                  <c:y val="-5.9525525386175315E-3"/>
                </c:manualLayout>
              </c:layout>
              <c:showVal val="1"/>
            </c:dLbl>
            <c:showVal val="1"/>
          </c:dLbls>
          <c:cat>
            <c:strRef>
              <c:f>Sheet1!$A$2:$A$5</c:f>
              <c:strCache>
                <c:ptCount val="4"/>
                <c:pt idx="0">
                  <c:v>Intentional Growth</c:v>
                </c:pt>
                <c:pt idx="1">
                  <c:v>Organic Growth</c:v>
                </c:pt>
                <c:pt idx="2">
                  <c:v>No Growth, but Trying</c:v>
                </c:pt>
                <c:pt idx="3">
                  <c:v>No Growth, NOT Trying</c:v>
                </c:pt>
              </c:strCache>
            </c:strRef>
          </c:cat>
          <c:val>
            <c:numRef>
              <c:f>Sheet1!$B$2:$B$5</c:f>
              <c:numCache>
                <c:formatCode>0%</c:formatCode>
                <c:ptCount val="4"/>
                <c:pt idx="0">
                  <c:v>0.53</c:v>
                </c:pt>
                <c:pt idx="1">
                  <c:v>0.14000000000000001</c:v>
                </c:pt>
                <c:pt idx="2">
                  <c:v>0.2</c:v>
                </c:pt>
                <c:pt idx="3">
                  <c:v>0.13</c:v>
                </c:pt>
              </c:numCache>
            </c:numRef>
          </c:val>
        </c:ser>
        <c:gapWidth val="90"/>
        <c:axId val="132471424"/>
        <c:axId val="132477312"/>
      </c:barChart>
      <c:catAx>
        <c:axId val="132471424"/>
        <c:scaling>
          <c:orientation val="maxMin"/>
        </c:scaling>
        <c:axPos val="l"/>
        <c:numFmt formatCode="@" sourceLinked="1"/>
        <c:majorTickMark val="none"/>
        <c:tickLblPos val="nextTo"/>
        <c:txPr>
          <a:bodyPr/>
          <a:lstStyle/>
          <a:p>
            <a:pPr>
              <a:defRPr sz="1600"/>
            </a:pPr>
            <a:endParaRPr lang="en-US"/>
          </a:p>
        </c:txPr>
        <c:crossAx val="132477312"/>
        <c:crosses val="autoZero"/>
        <c:auto val="1"/>
        <c:lblAlgn val="ctr"/>
        <c:lblOffset val="100"/>
      </c:catAx>
      <c:valAx>
        <c:axId val="132477312"/>
        <c:scaling>
          <c:orientation val="minMax"/>
          <c:max val="0.75000000000000389"/>
          <c:min val="0"/>
        </c:scaling>
        <c:delete val="1"/>
        <c:axPos val="t"/>
        <c:numFmt formatCode="0%" sourceLinked="1"/>
        <c:tickLblPos val="none"/>
        <c:crossAx val="132471424"/>
        <c:crosses val="autoZero"/>
        <c:crossBetween val="between"/>
      </c:valAx>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466"/>
          <c:y val="0"/>
          <c:w val="0.49691040420562516"/>
          <c:h val="0.9600904901422207"/>
        </c:manualLayout>
      </c:layout>
      <c:barChart>
        <c:barDir val="bar"/>
        <c:grouping val="clustered"/>
        <c:ser>
          <c:idx val="0"/>
          <c:order val="0"/>
          <c:tx>
            <c:strRef>
              <c:f>Sheet1!$B$1</c:f>
              <c:strCache>
                <c:ptCount val="1"/>
                <c:pt idx="0">
                  <c:v>Total</c:v>
                </c:pt>
              </c:strCache>
            </c:strRef>
          </c:tx>
          <c:dLbls>
            <c:showVal val="1"/>
          </c:dLbls>
          <c:cat>
            <c:strRef>
              <c:f>Sheet1!$A$2:$A$6</c:f>
              <c:strCache>
                <c:ptCount val="5"/>
                <c:pt idx="0">
                  <c:v>Less than 5 years</c:v>
                </c:pt>
                <c:pt idx="1">
                  <c:v>6 to 10 years</c:v>
                </c:pt>
                <c:pt idx="2">
                  <c:v>11 to 15 years</c:v>
                </c:pt>
                <c:pt idx="3">
                  <c:v>16 to 20 years</c:v>
                </c:pt>
                <c:pt idx="4">
                  <c:v>Over 20 years</c:v>
                </c:pt>
              </c:strCache>
            </c:strRef>
          </c:cat>
          <c:val>
            <c:numRef>
              <c:f>Sheet1!$B$2:$B$6</c:f>
              <c:numCache>
                <c:formatCode>0%</c:formatCode>
                <c:ptCount val="5"/>
                <c:pt idx="0">
                  <c:v>8.0000000000000043E-2</c:v>
                </c:pt>
                <c:pt idx="1">
                  <c:v>0.13</c:v>
                </c:pt>
                <c:pt idx="2">
                  <c:v>0.17</c:v>
                </c:pt>
                <c:pt idx="3">
                  <c:v>0.14000000000000001</c:v>
                </c:pt>
                <c:pt idx="4">
                  <c:v>0.48000000000000032</c:v>
                </c:pt>
              </c:numCache>
            </c:numRef>
          </c:val>
        </c:ser>
        <c:gapWidth val="50"/>
        <c:axId val="132401792"/>
        <c:axId val="132444544"/>
      </c:barChart>
      <c:catAx>
        <c:axId val="132401792"/>
        <c:scaling>
          <c:orientation val="maxMin"/>
        </c:scaling>
        <c:axPos val="l"/>
        <c:numFmt formatCode="@" sourceLinked="1"/>
        <c:majorTickMark val="none"/>
        <c:tickLblPos val="nextTo"/>
        <c:crossAx val="132444544"/>
        <c:crosses val="autoZero"/>
        <c:auto val="1"/>
        <c:lblAlgn val="ctr"/>
        <c:lblOffset val="100"/>
      </c:catAx>
      <c:valAx>
        <c:axId val="132444544"/>
        <c:scaling>
          <c:orientation val="minMax"/>
          <c:max val="0.70000000000000062"/>
          <c:min val="0"/>
        </c:scaling>
        <c:delete val="1"/>
        <c:axPos val="t"/>
        <c:numFmt formatCode="0%" sourceLinked="1"/>
        <c:tickLblPos val="none"/>
        <c:crossAx val="132401792"/>
        <c:crosses val="autoZero"/>
        <c:crossBetween val="between"/>
      </c:valAx>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51"/>
          <c:y val="0"/>
          <c:w val="0.49691040420562554"/>
          <c:h val="0.9600904901422207"/>
        </c:manualLayout>
      </c:layout>
      <c:barChart>
        <c:barDir val="bar"/>
        <c:grouping val="clustered"/>
        <c:ser>
          <c:idx val="0"/>
          <c:order val="0"/>
          <c:tx>
            <c:strRef>
              <c:f>Sheet1!$B$1</c:f>
              <c:strCache>
                <c:ptCount val="1"/>
                <c:pt idx="0">
                  <c:v>Total</c:v>
                </c:pt>
              </c:strCache>
            </c:strRef>
          </c:tx>
          <c:dLbls>
            <c:showVal val="1"/>
          </c:dLbls>
          <c:cat>
            <c:strRef>
              <c:f>Sheet1!$A$2:$A$7</c:f>
              <c:strCache>
                <c:ptCount val="6"/>
                <c:pt idx="0">
                  <c:v>No borrowing needs</c:v>
                </c:pt>
                <c:pt idx="1">
                  <c:v>Less than $1MM</c:v>
                </c:pt>
                <c:pt idx="2">
                  <c:v>$1 to &lt; $3MM</c:v>
                </c:pt>
                <c:pt idx="3">
                  <c:v>$3 to &lt; $10MM</c:v>
                </c:pt>
                <c:pt idx="4">
                  <c:v>$10MM+</c:v>
                </c:pt>
                <c:pt idx="5">
                  <c:v>Don't know/Refused</c:v>
                </c:pt>
              </c:strCache>
            </c:strRef>
          </c:cat>
          <c:val>
            <c:numRef>
              <c:f>Sheet1!$B$2:$B$7</c:f>
              <c:numCache>
                <c:formatCode>0%</c:formatCode>
                <c:ptCount val="6"/>
                <c:pt idx="0">
                  <c:v>0.54</c:v>
                </c:pt>
                <c:pt idx="1">
                  <c:v>0.34</c:v>
                </c:pt>
                <c:pt idx="2">
                  <c:v>6.0000000000000032E-2</c:v>
                </c:pt>
                <c:pt idx="3">
                  <c:v>1.0000000000000005E-2</c:v>
                </c:pt>
                <c:pt idx="4">
                  <c:v>1.0000000000000005E-2</c:v>
                </c:pt>
                <c:pt idx="5">
                  <c:v>4.0000000000000022E-2</c:v>
                </c:pt>
              </c:numCache>
            </c:numRef>
          </c:val>
        </c:ser>
        <c:gapWidth val="50"/>
        <c:axId val="132504960"/>
        <c:axId val="132658304"/>
      </c:barChart>
      <c:catAx>
        <c:axId val="132504960"/>
        <c:scaling>
          <c:orientation val="maxMin"/>
        </c:scaling>
        <c:axPos val="l"/>
        <c:numFmt formatCode="@" sourceLinked="1"/>
        <c:majorTickMark val="none"/>
        <c:tickLblPos val="nextTo"/>
        <c:crossAx val="132658304"/>
        <c:crosses val="autoZero"/>
        <c:auto val="1"/>
        <c:lblAlgn val="ctr"/>
        <c:lblOffset val="100"/>
      </c:catAx>
      <c:valAx>
        <c:axId val="132658304"/>
        <c:scaling>
          <c:orientation val="minMax"/>
          <c:max val="0.70000000000000062"/>
        </c:scaling>
        <c:delete val="1"/>
        <c:axPos val="t"/>
        <c:numFmt formatCode="0%" sourceLinked="1"/>
        <c:tickLblPos val="none"/>
        <c:crossAx val="132504960"/>
        <c:crosses val="autoZero"/>
        <c:crossBetween val="between"/>
      </c:valAx>
    </c:plotArea>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444"/>
          <c:y val="0"/>
          <c:w val="0.49691040420562493"/>
          <c:h val="0.9600904901422207"/>
        </c:manualLayout>
      </c:layout>
      <c:barChart>
        <c:barDir val="bar"/>
        <c:grouping val="clustered"/>
        <c:ser>
          <c:idx val="0"/>
          <c:order val="0"/>
          <c:tx>
            <c:strRef>
              <c:f>Sheet1!$B$1</c:f>
              <c:strCache>
                <c:ptCount val="1"/>
                <c:pt idx="0">
                  <c:v>Total</c:v>
                </c:pt>
              </c:strCache>
            </c:strRef>
          </c:tx>
          <c:dLbls>
            <c:showVal val="1"/>
          </c:dLbls>
          <c:cat>
            <c:strRef>
              <c:f>Sheet1!$A$2:$A$10</c:f>
              <c:strCache>
                <c:ptCount val="9"/>
                <c:pt idx="0">
                  <c:v>Energy/ Oil &amp; Gas</c:v>
                </c:pt>
                <c:pt idx="1">
                  <c:v>Retail Trade</c:v>
                </c:pt>
                <c:pt idx="2">
                  <c:v>Construction</c:v>
                </c:pt>
                <c:pt idx="3">
                  <c:v>Manufacturing</c:v>
                </c:pt>
                <c:pt idx="4">
                  <c:v>Health Care &amp; Social Asst</c:v>
                </c:pt>
                <c:pt idx="5">
                  <c:v>Prof, Sci &amp; Tech</c:v>
                </c:pt>
                <c:pt idx="6">
                  <c:v>Transp/ Warehouse</c:v>
                </c:pt>
                <c:pt idx="7">
                  <c:v>Automotive</c:v>
                </c:pt>
                <c:pt idx="8">
                  <c:v>Arts, Entertain &amp; Rec</c:v>
                </c:pt>
              </c:strCache>
            </c:strRef>
          </c:cat>
          <c:val>
            <c:numRef>
              <c:f>Sheet1!$B$2:$B$10</c:f>
              <c:numCache>
                <c:formatCode>0%</c:formatCode>
                <c:ptCount val="9"/>
                <c:pt idx="0">
                  <c:v>0.17</c:v>
                </c:pt>
                <c:pt idx="1">
                  <c:v>0.17</c:v>
                </c:pt>
                <c:pt idx="2">
                  <c:v>0.11</c:v>
                </c:pt>
                <c:pt idx="3">
                  <c:v>7.0000000000000021E-2</c:v>
                </c:pt>
                <c:pt idx="4">
                  <c:v>7.0000000000000021E-2</c:v>
                </c:pt>
                <c:pt idx="5">
                  <c:v>6.0000000000000032E-2</c:v>
                </c:pt>
                <c:pt idx="6">
                  <c:v>4.0000000000000022E-2</c:v>
                </c:pt>
                <c:pt idx="7">
                  <c:v>4.0000000000000022E-2</c:v>
                </c:pt>
                <c:pt idx="8">
                  <c:v>4.0000000000000022E-2</c:v>
                </c:pt>
              </c:numCache>
            </c:numRef>
          </c:val>
        </c:ser>
        <c:gapWidth val="50"/>
        <c:axId val="132602496"/>
        <c:axId val="132608384"/>
      </c:barChart>
      <c:catAx>
        <c:axId val="132602496"/>
        <c:scaling>
          <c:orientation val="maxMin"/>
        </c:scaling>
        <c:axPos val="l"/>
        <c:numFmt formatCode="@" sourceLinked="1"/>
        <c:majorTickMark val="none"/>
        <c:tickLblPos val="nextTo"/>
        <c:crossAx val="132608384"/>
        <c:crosses val="autoZero"/>
        <c:auto val="1"/>
        <c:lblAlgn val="ctr"/>
        <c:lblOffset val="100"/>
      </c:catAx>
      <c:valAx>
        <c:axId val="132608384"/>
        <c:scaling>
          <c:orientation val="minMax"/>
          <c:max val="0.30000000000000032"/>
        </c:scaling>
        <c:delete val="1"/>
        <c:axPos val="t"/>
        <c:numFmt formatCode="0%" sourceLinked="1"/>
        <c:tickLblPos val="none"/>
        <c:crossAx val="132602496"/>
        <c:crosses val="autoZero"/>
        <c:crossBetween val="between"/>
      </c:valAx>
      <c:spPr>
        <a:noFill/>
        <a:ln w="25400">
          <a:noFill/>
        </a:ln>
      </c:spPr>
    </c:plotArea>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CA"/>
  <c:style val="16"/>
  <c:chart>
    <c:autoTitleDeleted val="1"/>
    <c:plotArea>
      <c:layout/>
      <c:doughnutChart>
        <c:varyColors val="1"/>
        <c:ser>
          <c:idx val="0"/>
          <c:order val="0"/>
          <c:tx>
            <c:strRef>
              <c:f>Sheet1!$B$1</c:f>
              <c:strCache>
                <c:ptCount val="1"/>
                <c:pt idx="0">
                  <c:v>Total</c:v>
                </c:pt>
              </c:strCache>
            </c:strRef>
          </c:tx>
          <c:dPt>
            <c:idx val="0"/>
            <c:explosion val="1"/>
          </c:dPt>
          <c:dLbls>
            <c:dLbl>
              <c:idx val="0"/>
              <c:layout/>
              <c:showVal val="1"/>
            </c:dLbl>
            <c:showPercent val="1"/>
            <c:showLeaderLines val="1"/>
          </c:dLbls>
          <c:cat>
            <c:strRef>
              <c:f>Sheet1!$A$2:$A$4</c:f>
              <c:strCache>
                <c:ptCount val="3"/>
                <c:pt idx="0">
                  <c:v>Urban area(s) only</c:v>
                </c:pt>
                <c:pt idx="1">
                  <c:v>Both urban and rural areas</c:v>
                </c:pt>
                <c:pt idx="2">
                  <c:v>Rural area(s) only</c:v>
                </c:pt>
              </c:strCache>
            </c:strRef>
          </c:cat>
          <c:val>
            <c:numRef>
              <c:f>Sheet1!$B$2:$B$4</c:f>
              <c:numCache>
                <c:formatCode>0%</c:formatCode>
                <c:ptCount val="3"/>
                <c:pt idx="0">
                  <c:v>0.46</c:v>
                </c:pt>
                <c:pt idx="1">
                  <c:v>0.3300000000000009</c:v>
                </c:pt>
                <c:pt idx="2">
                  <c:v>0.21000000000000021</c:v>
                </c:pt>
              </c:numCache>
            </c:numRef>
          </c:val>
        </c:ser>
        <c:dLbls>
          <c:showPercent val="1"/>
        </c:dLbls>
        <c:firstSliceAng val="0"/>
        <c:holeSize val="50"/>
      </c:doughnutChart>
    </c:plotArea>
    <c:legend>
      <c:legendPos val="b"/>
      <c:layout>
        <c:manualLayout>
          <c:xMode val="edge"/>
          <c:yMode val="edge"/>
          <c:x val="0.15925865326960142"/>
          <c:y val="0.68775901670424189"/>
          <c:w val="0.65374437506739458"/>
          <c:h val="0.23886434872772669"/>
        </c:manualLayout>
      </c:layout>
      <c:txPr>
        <a:bodyPr/>
        <a:lstStyle/>
        <a:p>
          <a:pPr>
            <a:defRPr sz="1600"/>
          </a:pPr>
          <a:endParaRPr lang="en-US"/>
        </a:p>
      </c:txPr>
    </c:legend>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3742190578160321"/>
          <c:y val="3.8565321455619216E-2"/>
          <c:w val="0.49691040420562554"/>
          <c:h val="0.9600904901422207"/>
        </c:manualLayout>
      </c:layout>
      <c:barChart>
        <c:barDir val="bar"/>
        <c:grouping val="clustered"/>
        <c:ser>
          <c:idx val="0"/>
          <c:order val="0"/>
          <c:tx>
            <c:strRef>
              <c:f>Sheet1!$B$1</c:f>
              <c:strCache>
                <c:ptCount val="1"/>
                <c:pt idx="0">
                  <c:v>Total</c:v>
                </c:pt>
              </c:strCache>
            </c:strRef>
          </c:tx>
          <c:dLbls>
            <c:dLbl>
              <c:idx val="0"/>
              <c:layout>
                <c:manualLayout>
                  <c:x val="0"/>
                  <c:y val="2.7777654321536437E-7"/>
                </c:manualLayout>
              </c:layout>
              <c:showVal val="1"/>
            </c:dLbl>
            <c:showVal val="1"/>
          </c:dLbls>
          <c:cat>
            <c:strRef>
              <c:f>Sheet1!$A$2:$A$5</c:f>
              <c:strCache>
                <c:ptCount val="4"/>
                <c:pt idx="0">
                  <c:v>Within Alberta</c:v>
                </c:pt>
                <c:pt idx="1">
                  <c:v>In other parts of Canada</c:v>
                </c:pt>
                <c:pt idx="2">
                  <c:v>In the US</c:v>
                </c:pt>
                <c:pt idx="3">
                  <c:v>In international markets outside of Canada or the US</c:v>
                </c:pt>
              </c:strCache>
            </c:strRef>
          </c:cat>
          <c:val>
            <c:numRef>
              <c:f>Sheet1!$B$2:$B$5</c:f>
              <c:numCache>
                <c:formatCode>0%</c:formatCode>
                <c:ptCount val="4"/>
                <c:pt idx="0">
                  <c:v>0.99</c:v>
                </c:pt>
                <c:pt idx="1">
                  <c:v>0.47000000000000008</c:v>
                </c:pt>
                <c:pt idx="2">
                  <c:v>0.21000000000000021</c:v>
                </c:pt>
                <c:pt idx="3">
                  <c:v>0.12000000000000002</c:v>
                </c:pt>
              </c:numCache>
            </c:numRef>
          </c:val>
        </c:ser>
        <c:axId val="132986752"/>
        <c:axId val="132988288"/>
      </c:barChart>
      <c:catAx>
        <c:axId val="132986752"/>
        <c:scaling>
          <c:orientation val="maxMin"/>
        </c:scaling>
        <c:axPos val="l"/>
        <c:numFmt formatCode="@" sourceLinked="1"/>
        <c:majorTickMark val="none"/>
        <c:tickLblPos val="nextTo"/>
        <c:crossAx val="132988288"/>
        <c:crosses val="autoZero"/>
        <c:auto val="1"/>
        <c:lblAlgn val="ctr"/>
        <c:lblOffset val="100"/>
      </c:catAx>
      <c:valAx>
        <c:axId val="132988288"/>
        <c:scaling>
          <c:orientation val="minMax"/>
          <c:max val="1.25"/>
        </c:scaling>
        <c:delete val="1"/>
        <c:axPos val="t"/>
        <c:numFmt formatCode="0%" sourceLinked="1"/>
        <c:tickLblPos val="none"/>
        <c:crossAx val="132986752"/>
        <c:crosses val="autoZero"/>
        <c:crossBetween val="between"/>
      </c:valAx>
    </c:plotArea>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3742190578160321"/>
          <c:y val="3.8565321455619216E-2"/>
          <c:w val="0.49267812404817102"/>
          <c:h val="0.9600904901422207"/>
        </c:manualLayout>
      </c:layout>
      <c:barChart>
        <c:barDir val="bar"/>
        <c:grouping val="clustered"/>
        <c:ser>
          <c:idx val="0"/>
          <c:order val="0"/>
          <c:tx>
            <c:strRef>
              <c:f>Sheet1!$B$1</c:f>
              <c:strCache>
                <c:ptCount val="1"/>
                <c:pt idx="0">
                  <c:v>Total</c:v>
                </c:pt>
              </c:strCache>
            </c:strRef>
          </c:tx>
          <c:dLbls>
            <c:showVal val="1"/>
          </c:dLbls>
          <c:cat>
            <c:strRef>
              <c:f>Sheet1!$A$2:$A$3</c:f>
              <c:strCache>
                <c:ptCount val="2"/>
                <c:pt idx="0">
                  <c:v>Yes</c:v>
                </c:pt>
                <c:pt idx="1">
                  <c:v>No</c:v>
                </c:pt>
              </c:strCache>
            </c:strRef>
          </c:cat>
          <c:val>
            <c:numRef>
              <c:f>Sheet1!$B$2:$B$3</c:f>
              <c:numCache>
                <c:formatCode>0%</c:formatCode>
                <c:ptCount val="2"/>
                <c:pt idx="0">
                  <c:v>0.56000000000000005</c:v>
                </c:pt>
                <c:pt idx="1">
                  <c:v>0.44</c:v>
                </c:pt>
              </c:numCache>
            </c:numRef>
          </c:val>
        </c:ser>
        <c:gapWidth val="100"/>
        <c:axId val="140442624"/>
        <c:axId val="140509952"/>
      </c:barChart>
      <c:catAx>
        <c:axId val="140442624"/>
        <c:scaling>
          <c:orientation val="maxMin"/>
        </c:scaling>
        <c:axPos val="l"/>
        <c:numFmt formatCode="@" sourceLinked="1"/>
        <c:majorTickMark val="none"/>
        <c:tickLblPos val="nextTo"/>
        <c:crossAx val="140509952"/>
        <c:crosses val="autoZero"/>
        <c:auto val="1"/>
        <c:lblAlgn val="ctr"/>
        <c:lblOffset val="100"/>
      </c:catAx>
      <c:valAx>
        <c:axId val="140509952"/>
        <c:scaling>
          <c:orientation val="minMax"/>
          <c:max val="0.60000000000000064"/>
          <c:min val="0"/>
        </c:scaling>
        <c:delete val="1"/>
        <c:axPos val="t"/>
        <c:numFmt formatCode="0%" sourceLinked="1"/>
        <c:tickLblPos val="none"/>
        <c:crossAx val="140442624"/>
        <c:crosses val="autoZero"/>
        <c:crossBetween val="between"/>
      </c:valAx>
    </c:plotArea>
    <c:plotVisOnly val="1"/>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41"/>
          <c:y val="0"/>
          <c:w val="0.49691040420562466"/>
          <c:h val="0.9600904901422207"/>
        </c:manualLayout>
      </c:layout>
      <c:barChart>
        <c:barDir val="bar"/>
        <c:grouping val="clustered"/>
        <c:ser>
          <c:idx val="0"/>
          <c:order val="0"/>
          <c:tx>
            <c:strRef>
              <c:f>Sheet1!$B$1</c:f>
              <c:strCache>
                <c:ptCount val="1"/>
                <c:pt idx="0">
                  <c:v>Total</c:v>
                </c:pt>
              </c:strCache>
            </c:strRef>
          </c:tx>
          <c:dLbls>
            <c:dLbl>
              <c:idx val="14"/>
              <c:tx>
                <c:rich>
                  <a:bodyPr/>
                  <a:lstStyle/>
                  <a:p>
                    <a:r>
                      <a:rPr lang="en-US" sz="1800" dirty="0" smtClean="0"/>
                      <a:t>&lt;</a:t>
                    </a:r>
                    <a:r>
                      <a:rPr lang="en-US" dirty="0" smtClean="0"/>
                      <a:t>1%</a:t>
                    </a:r>
                    <a:endParaRPr lang="en-US" dirty="0"/>
                  </a:p>
                </c:rich>
              </c:tx>
              <c:showVal val="1"/>
            </c:dLbl>
            <c:txPr>
              <a:bodyPr/>
              <a:lstStyle/>
              <a:p>
                <a:pPr>
                  <a:defRPr sz="1800"/>
                </a:pPr>
                <a:endParaRPr lang="en-US"/>
              </a:p>
            </c:txPr>
            <c:showVal val="1"/>
          </c:dLbls>
          <c:cat>
            <c:strRef>
              <c:f>Sheet1!$A$2:$A$9</c:f>
              <c:strCache>
                <c:ptCount val="8"/>
                <c:pt idx="0">
                  <c:v>Owner/ Operator</c:v>
                </c:pt>
                <c:pt idx="1">
                  <c:v>General Manager (GM) or Office Manager</c:v>
                </c:pt>
                <c:pt idx="2">
                  <c:v>Chief Executive Officer (CEO) or President</c:v>
                </c:pt>
                <c:pt idx="3">
                  <c:v>Senior Manager or Manager</c:v>
                </c:pt>
                <c:pt idx="4">
                  <c:v>Managing Director, Senior Director or Director</c:v>
                </c:pt>
                <c:pt idx="5">
                  <c:v>Chief Financial Officer (CFO)</c:v>
                </c:pt>
                <c:pt idx="6">
                  <c:v>Controller</c:v>
                </c:pt>
                <c:pt idx="7">
                  <c:v>Accountant</c:v>
                </c:pt>
              </c:strCache>
            </c:strRef>
          </c:cat>
          <c:val>
            <c:numRef>
              <c:f>Sheet1!$B$2:$B$9</c:f>
              <c:numCache>
                <c:formatCode>0%</c:formatCode>
                <c:ptCount val="8"/>
                <c:pt idx="0">
                  <c:v>0.56000000000000005</c:v>
                </c:pt>
                <c:pt idx="1">
                  <c:v>0.19</c:v>
                </c:pt>
                <c:pt idx="2">
                  <c:v>0.13</c:v>
                </c:pt>
                <c:pt idx="3">
                  <c:v>8.0000000000000043E-2</c:v>
                </c:pt>
                <c:pt idx="4">
                  <c:v>6.0000000000000032E-2</c:v>
                </c:pt>
                <c:pt idx="5">
                  <c:v>4.0000000000000022E-2</c:v>
                </c:pt>
                <c:pt idx="6">
                  <c:v>3.0000000000000002E-2</c:v>
                </c:pt>
                <c:pt idx="7">
                  <c:v>3.0000000000000002E-2</c:v>
                </c:pt>
              </c:numCache>
            </c:numRef>
          </c:val>
        </c:ser>
        <c:gapWidth val="50"/>
        <c:axId val="140546816"/>
        <c:axId val="140548352"/>
      </c:barChart>
      <c:catAx>
        <c:axId val="140546816"/>
        <c:scaling>
          <c:orientation val="maxMin"/>
        </c:scaling>
        <c:axPos val="l"/>
        <c:numFmt formatCode="@" sourceLinked="1"/>
        <c:majorTickMark val="none"/>
        <c:tickLblPos val="nextTo"/>
        <c:crossAx val="140548352"/>
        <c:crosses val="autoZero"/>
        <c:auto val="1"/>
        <c:lblAlgn val="ctr"/>
        <c:lblOffset val="100"/>
      </c:catAx>
      <c:valAx>
        <c:axId val="140548352"/>
        <c:scaling>
          <c:orientation val="minMax"/>
          <c:max val="0.75000000000000155"/>
        </c:scaling>
        <c:delete val="1"/>
        <c:axPos val="t"/>
        <c:numFmt formatCode="0%" sourceLinked="1"/>
        <c:tickLblPos val="none"/>
        <c:crossAx val="140546816"/>
        <c:crosses val="autoZero"/>
        <c:crossBetween val="between"/>
      </c:valAx>
    </c:plotArea>
    <c:plotVisOnly val="1"/>
  </c:chart>
  <c:txPr>
    <a:bodyPr/>
    <a:lstStyle/>
    <a:p>
      <a:pPr>
        <a:defRPr sz="14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763356701713673"/>
          <c:y val="3.1334314708220082E-2"/>
          <c:w val="0.52366432982862821"/>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Sheet1!$A$2:$A$9</c:f>
              <c:strCache>
                <c:ptCount val="8"/>
                <c:pt idx="0">
                  <c:v>Nothing</c:v>
                </c:pt>
                <c:pt idx="1">
                  <c:v>Use slow period to plan ahead for busy season</c:v>
                </c:pt>
                <c:pt idx="2">
                  <c:v>Line of credit</c:v>
                </c:pt>
                <c:pt idx="3">
                  <c:v>Offer more promotions/ incentives/ advertising</c:v>
                </c:pt>
                <c:pt idx="4">
                  <c:v>Keep overhead costs low</c:v>
                </c:pt>
                <c:pt idx="5">
                  <c:v>Layoffs/ cut staffing</c:v>
                </c:pt>
                <c:pt idx="6">
                  <c:v>Use savings/ cash reserves</c:v>
                </c:pt>
                <c:pt idx="7">
                  <c:v>Budget during busy season to manage low season</c:v>
                </c:pt>
              </c:strCache>
            </c:strRef>
          </c:cat>
          <c:val>
            <c:numRef>
              <c:f>Sheet1!$B$2:$B$9</c:f>
              <c:numCache>
                <c:formatCode>0%</c:formatCode>
                <c:ptCount val="8"/>
                <c:pt idx="0">
                  <c:v>6.0000000000000032E-2</c:v>
                </c:pt>
                <c:pt idx="1">
                  <c:v>3.0000000000000002E-2</c:v>
                </c:pt>
                <c:pt idx="2">
                  <c:v>4.0000000000000022E-2</c:v>
                </c:pt>
                <c:pt idx="3">
                  <c:v>6.0000000000000032E-2</c:v>
                </c:pt>
                <c:pt idx="4">
                  <c:v>0.1</c:v>
                </c:pt>
                <c:pt idx="5">
                  <c:v>0.11</c:v>
                </c:pt>
                <c:pt idx="6">
                  <c:v>0.15000000000000024</c:v>
                </c:pt>
                <c:pt idx="7">
                  <c:v>0.52</c:v>
                </c:pt>
              </c:numCache>
            </c:numRef>
          </c:val>
        </c:ser>
        <c:dLbls>
          <c:showVal val="1"/>
        </c:dLbls>
        <c:gapWidth val="50"/>
        <c:axId val="90647552"/>
        <c:axId val="90653440"/>
      </c:barChart>
      <c:catAx>
        <c:axId val="90647552"/>
        <c:scaling>
          <c:orientation val="minMax"/>
        </c:scaling>
        <c:axPos val="l"/>
        <c:tickLblPos val="nextTo"/>
        <c:txPr>
          <a:bodyPr/>
          <a:lstStyle/>
          <a:p>
            <a:pPr>
              <a:defRPr sz="1400">
                <a:latin typeface="Calibri" pitchFamily="34" charset="0"/>
                <a:cs typeface="Calibri" pitchFamily="34" charset="0"/>
              </a:defRPr>
            </a:pPr>
            <a:endParaRPr lang="en-US"/>
          </a:p>
        </c:txPr>
        <c:crossAx val="90653440"/>
        <c:crosses val="autoZero"/>
        <c:auto val="1"/>
        <c:lblAlgn val="ctr"/>
        <c:lblOffset val="100"/>
      </c:catAx>
      <c:valAx>
        <c:axId val="90653440"/>
        <c:scaling>
          <c:orientation val="minMax"/>
          <c:max val="0.70000000000000062"/>
          <c:min val="0"/>
        </c:scaling>
        <c:delete val="1"/>
        <c:axPos val="b"/>
        <c:numFmt formatCode="0%" sourceLinked="1"/>
        <c:tickLblPos val="none"/>
        <c:crossAx val="90647552"/>
        <c:crosses val="autoZero"/>
        <c:crossBetween val="between"/>
      </c:valAx>
    </c:plotArea>
    <c:plotVisOnly val="1"/>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544"/>
          <c:y val="0"/>
          <c:w val="0.49691040420562588"/>
          <c:h val="0.9600904901422207"/>
        </c:manualLayout>
      </c:layout>
      <c:barChart>
        <c:barDir val="bar"/>
        <c:grouping val="clustered"/>
        <c:ser>
          <c:idx val="0"/>
          <c:order val="0"/>
          <c:tx>
            <c:strRef>
              <c:f>Sheet1!$B$1</c:f>
              <c:strCache>
                <c:ptCount val="1"/>
                <c:pt idx="0">
                  <c:v>Total</c:v>
                </c:pt>
              </c:strCache>
            </c:strRef>
          </c:tx>
          <c:dLbls>
            <c:showVal val="1"/>
          </c:dLbls>
          <c:cat>
            <c:strRef>
              <c:f>Sheet1!$A$2:$A$6</c:f>
              <c:strCache>
                <c:ptCount val="5"/>
                <c:pt idx="0">
                  <c:v>18-34</c:v>
                </c:pt>
                <c:pt idx="1">
                  <c:v>35 to 44</c:v>
                </c:pt>
                <c:pt idx="2">
                  <c:v>45 to 54</c:v>
                </c:pt>
                <c:pt idx="3">
                  <c:v>55 to 64</c:v>
                </c:pt>
                <c:pt idx="4">
                  <c:v>65+</c:v>
                </c:pt>
              </c:strCache>
            </c:strRef>
          </c:cat>
          <c:val>
            <c:numRef>
              <c:f>Sheet1!$B$2:$B$6</c:f>
              <c:numCache>
                <c:formatCode>0%</c:formatCode>
                <c:ptCount val="5"/>
                <c:pt idx="0">
                  <c:v>0.1</c:v>
                </c:pt>
                <c:pt idx="1">
                  <c:v>0.18000000000000024</c:v>
                </c:pt>
                <c:pt idx="2">
                  <c:v>0.34</c:v>
                </c:pt>
                <c:pt idx="3">
                  <c:v>0.27</c:v>
                </c:pt>
                <c:pt idx="4">
                  <c:v>0.11</c:v>
                </c:pt>
              </c:numCache>
            </c:numRef>
          </c:val>
        </c:ser>
        <c:axId val="140572160"/>
        <c:axId val="140573696"/>
      </c:barChart>
      <c:catAx>
        <c:axId val="140572160"/>
        <c:scaling>
          <c:orientation val="maxMin"/>
        </c:scaling>
        <c:axPos val="l"/>
        <c:numFmt formatCode="@" sourceLinked="1"/>
        <c:majorTickMark val="none"/>
        <c:tickLblPos val="nextTo"/>
        <c:crossAx val="140573696"/>
        <c:crosses val="autoZero"/>
        <c:auto val="1"/>
        <c:lblAlgn val="ctr"/>
        <c:lblOffset val="100"/>
      </c:catAx>
      <c:valAx>
        <c:axId val="140573696"/>
        <c:scaling>
          <c:orientation val="minMax"/>
          <c:max val="0.5"/>
          <c:min val="0"/>
        </c:scaling>
        <c:delete val="1"/>
        <c:axPos val="t"/>
        <c:numFmt formatCode="0%" sourceLinked="1"/>
        <c:tickLblPos val="none"/>
        <c:crossAx val="140572160"/>
        <c:crosses val="autoZero"/>
        <c:crossBetween val="between"/>
      </c:valAx>
    </c:plotArea>
    <c:plotVisOnly val="1"/>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CA"/>
  <c:style val="16"/>
  <c:chart>
    <c:autoTitleDeleted val="1"/>
    <c:plotArea>
      <c:layout/>
      <c:pieChart>
        <c:varyColors val="1"/>
        <c:ser>
          <c:idx val="0"/>
          <c:order val="0"/>
          <c:tx>
            <c:strRef>
              <c:f>Sheet1!$B$1</c:f>
              <c:strCache>
                <c:ptCount val="1"/>
                <c:pt idx="0">
                  <c:v>Total</c:v>
                </c:pt>
              </c:strCache>
            </c:strRef>
          </c:tx>
          <c:dLbls>
            <c:dLbl>
              <c:idx val="0"/>
              <c:layout>
                <c:manualLayout>
                  <c:x val="-0.24660121959300921"/>
                  <c:y val="-0.17471642352845723"/>
                </c:manualLayout>
              </c:layout>
              <c:tx>
                <c:rich>
                  <a:bodyPr/>
                  <a:lstStyle/>
                  <a:p>
                    <a:pPr>
                      <a:defRPr sz="1600"/>
                    </a:pPr>
                    <a:r>
                      <a:rPr lang="en-US" sz="1600" dirty="0"/>
                      <a:t>Male
</a:t>
                    </a:r>
                    <a:r>
                      <a:rPr lang="en-US" sz="1800" dirty="0" smtClean="0"/>
                      <a:t>60%</a:t>
                    </a:r>
                    <a:endParaRPr lang="en-US" sz="1800" dirty="0"/>
                  </a:p>
                </c:rich>
              </c:tx>
              <c:spPr/>
              <c:showCatName val="1"/>
              <c:showPercent val="1"/>
            </c:dLbl>
            <c:dLbl>
              <c:idx val="1"/>
              <c:layout>
                <c:manualLayout>
                  <c:x val="0.28506045897701882"/>
                  <c:y val="0.14354768153981046"/>
                </c:manualLayout>
              </c:layout>
              <c:tx>
                <c:rich>
                  <a:bodyPr/>
                  <a:lstStyle/>
                  <a:p>
                    <a:pPr>
                      <a:defRPr sz="1600"/>
                    </a:pPr>
                    <a:r>
                      <a:rPr lang="en-US" sz="1600" dirty="0"/>
                      <a:t>Female
</a:t>
                    </a:r>
                    <a:r>
                      <a:rPr lang="en-US" sz="1800" dirty="0" smtClean="0"/>
                      <a:t>40%</a:t>
                    </a:r>
                    <a:endParaRPr lang="en-US" sz="1600" dirty="0"/>
                  </a:p>
                </c:rich>
              </c:tx>
              <c:spPr/>
              <c:showCatName val="1"/>
              <c:showPercent val="1"/>
            </c:dLbl>
            <c:showCatName val="1"/>
            <c:showPercent val="1"/>
            <c:showLeaderLines val="1"/>
          </c:dLbls>
          <c:cat>
            <c:strRef>
              <c:f>Sheet1!$A$2:$A$3</c:f>
              <c:strCache>
                <c:ptCount val="2"/>
                <c:pt idx="0">
                  <c:v>Male</c:v>
                </c:pt>
                <c:pt idx="1">
                  <c:v>Female</c:v>
                </c:pt>
              </c:strCache>
            </c:strRef>
          </c:cat>
          <c:val>
            <c:numRef>
              <c:f>Sheet1!$B$2:$B$3</c:f>
              <c:numCache>
                <c:formatCode>0%</c:formatCode>
                <c:ptCount val="2"/>
                <c:pt idx="0">
                  <c:v>0.60000000000000064</c:v>
                </c:pt>
                <c:pt idx="1">
                  <c:v>0.4</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CA"/>
  <c:style val="16"/>
  <c:chart>
    <c:autoTitleDeleted val="1"/>
    <c:view3D>
      <c:rotX val="75"/>
      <c:perspective val="60"/>
    </c:view3D>
    <c:plotArea>
      <c:layout>
        <c:manualLayout>
          <c:layoutTarget val="inner"/>
          <c:xMode val="edge"/>
          <c:yMode val="edge"/>
          <c:x val="3.1262671788045801E-2"/>
          <c:y val="3.1969119249620481E-2"/>
          <c:w val="0.9289484732090002"/>
          <c:h val="0.77163842537099514"/>
        </c:manualLayout>
      </c:layout>
      <c:pie3DChart>
        <c:varyColors val="1"/>
        <c:ser>
          <c:idx val="0"/>
          <c:order val="0"/>
          <c:tx>
            <c:strRef>
              <c:f>Sheet1!$B$1</c:f>
              <c:strCache>
                <c:ptCount val="1"/>
                <c:pt idx="0">
                  <c:v>Total</c:v>
                </c:pt>
              </c:strCache>
            </c:strRef>
          </c:tx>
          <c:dLbls>
            <c:txPr>
              <a:bodyPr/>
              <a:lstStyle/>
              <a:p>
                <a:pPr>
                  <a:defRPr sz="2000"/>
                </a:pPr>
                <a:endParaRPr lang="en-US"/>
              </a:p>
            </c:txPr>
            <c:dLblPos val="ctr"/>
            <c:showPercent val="1"/>
            <c:showLeaderLines val="1"/>
          </c:dLbls>
          <c:cat>
            <c:strRef>
              <c:f>Sheet1!$A$2:$A$4</c:f>
              <c:strCache>
                <c:ptCount val="3"/>
                <c:pt idx="0">
                  <c:v>Sole decision-maker</c:v>
                </c:pt>
                <c:pt idx="1">
                  <c:v>Shares responsibility</c:v>
                </c:pt>
                <c:pt idx="2">
                  <c:v>Influences decisions</c:v>
                </c:pt>
              </c:strCache>
            </c:strRef>
          </c:cat>
          <c:val>
            <c:numRef>
              <c:f>Sheet1!$B$2:$B$4</c:f>
              <c:numCache>
                <c:formatCode>0%</c:formatCode>
                <c:ptCount val="3"/>
                <c:pt idx="0">
                  <c:v>0.37000000000000038</c:v>
                </c:pt>
                <c:pt idx="1">
                  <c:v>0.52</c:v>
                </c:pt>
                <c:pt idx="2">
                  <c:v>0.11</c:v>
                </c:pt>
              </c:numCache>
            </c:numRef>
          </c:val>
        </c:ser>
        <c:dLbls>
          <c:showPercent val="1"/>
        </c:dLbls>
      </c:pie3DChart>
    </c:plotArea>
    <c:legend>
      <c:legendPos val="b"/>
      <c:layout>
        <c:manualLayout>
          <c:xMode val="edge"/>
          <c:yMode val="edge"/>
          <c:x val="0.23589106894616391"/>
          <c:y val="0.82071777423531544"/>
          <c:w val="0.52821786210767252"/>
          <c:h val="0.16184452435580052"/>
        </c:manualLayout>
      </c:layout>
      <c:txPr>
        <a:bodyPr/>
        <a:lstStyle/>
        <a:p>
          <a:pPr>
            <a:defRPr sz="1600">
              <a:solidFill>
                <a:srgbClr val="505150"/>
              </a:solidFill>
            </a:defRPr>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4763356701713673"/>
          <c:y val="3.1334314708220082E-2"/>
          <c:w val="0.52366432982862821"/>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Sheet1!$A$2:$A$6</c:f>
              <c:strCache>
                <c:ptCount val="5"/>
                <c:pt idx="0">
                  <c:v>Other</c:v>
                </c:pt>
                <c:pt idx="1">
                  <c:v>12 months</c:v>
                </c:pt>
                <c:pt idx="2">
                  <c:v>6 months</c:v>
                </c:pt>
                <c:pt idx="3">
                  <c:v>3 months (1 quarter)</c:v>
                </c:pt>
                <c:pt idx="4">
                  <c:v>1 month or less</c:v>
                </c:pt>
              </c:strCache>
            </c:strRef>
          </c:cat>
          <c:val>
            <c:numRef>
              <c:f>Sheet1!$B$2:$B$6</c:f>
              <c:numCache>
                <c:formatCode>0%</c:formatCode>
                <c:ptCount val="5"/>
                <c:pt idx="0">
                  <c:v>0.11</c:v>
                </c:pt>
                <c:pt idx="1">
                  <c:v>0.4</c:v>
                </c:pt>
                <c:pt idx="2">
                  <c:v>8.0000000000000043E-2</c:v>
                </c:pt>
                <c:pt idx="3">
                  <c:v>0.19</c:v>
                </c:pt>
                <c:pt idx="4">
                  <c:v>0.22</c:v>
                </c:pt>
              </c:numCache>
            </c:numRef>
          </c:val>
        </c:ser>
        <c:dLbls>
          <c:showVal val="1"/>
        </c:dLbls>
        <c:gapWidth val="50"/>
        <c:axId val="91685248"/>
        <c:axId val="91686784"/>
      </c:barChart>
      <c:catAx>
        <c:axId val="91685248"/>
        <c:scaling>
          <c:orientation val="minMax"/>
        </c:scaling>
        <c:axPos val="l"/>
        <c:tickLblPos val="nextTo"/>
        <c:txPr>
          <a:bodyPr/>
          <a:lstStyle/>
          <a:p>
            <a:pPr>
              <a:defRPr sz="1600">
                <a:latin typeface="Calibri" pitchFamily="34" charset="0"/>
                <a:cs typeface="Calibri" pitchFamily="34" charset="0"/>
              </a:defRPr>
            </a:pPr>
            <a:endParaRPr lang="en-US"/>
          </a:p>
        </c:txPr>
        <c:crossAx val="91686784"/>
        <c:crosses val="autoZero"/>
        <c:auto val="1"/>
        <c:lblAlgn val="ctr"/>
        <c:lblOffset val="100"/>
      </c:catAx>
      <c:valAx>
        <c:axId val="91686784"/>
        <c:scaling>
          <c:orientation val="minMax"/>
          <c:max val="0.60000000000000064"/>
          <c:min val="0"/>
        </c:scaling>
        <c:delete val="1"/>
        <c:axPos val="b"/>
        <c:numFmt formatCode="0%" sourceLinked="1"/>
        <c:tickLblPos val="none"/>
        <c:crossAx val="91685248"/>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37317339879558192"/>
          <c:y val="5.1887145197337566E-2"/>
          <c:w val="0.6268266012044198"/>
          <c:h val="0.92007307671227867"/>
        </c:manualLayout>
      </c:layout>
      <c:barChart>
        <c:barDir val="bar"/>
        <c:grouping val="stacked"/>
        <c:ser>
          <c:idx val="0"/>
          <c:order val="0"/>
          <c:tx>
            <c:strRef>
              <c:f>Sheet1!$B$1</c:f>
              <c:strCache>
                <c:ptCount val="1"/>
                <c:pt idx="0">
                  <c:v>Multiple Mentions</c:v>
                </c:pt>
              </c:strCache>
            </c:strRef>
          </c:tx>
          <c:dLbls>
            <c:txPr>
              <a:bodyPr/>
              <a:lstStyle/>
              <a:p>
                <a:pPr>
                  <a:defRPr sz="2000" b="1">
                    <a:solidFill>
                      <a:schemeClr val="bg1"/>
                    </a:solidFill>
                    <a:latin typeface="Calibri" pitchFamily="34" charset="0"/>
                    <a:cs typeface="Calibri" pitchFamily="34" charset="0"/>
                  </a:defRPr>
                </a:pPr>
                <a:endParaRPr lang="en-US"/>
              </a:p>
            </c:txPr>
            <c:dLblPos val="inEnd"/>
            <c:showVal val="1"/>
          </c:dLbls>
          <c:cat>
            <c:strRef>
              <c:f>Sheet1!$A$2:$A$6</c:f>
              <c:strCache>
                <c:ptCount val="5"/>
                <c:pt idx="0">
                  <c:v>Other</c:v>
                </c:pt>
                <c:pt idx="1">
                  <c:v>Annually</c:v>
                </c:pt>
                <c:pt idx="2">
                  <c:v>Quarterly/ semi-annually (2x per year)</c:v>
                </c:pt>
                <c:pt idx="3">
                  <c:v>Monthly</c:v>
                </c:pt>
                <c:pt idx="4">
                  <c:v>Weekly/ bi-monthly (2x per month)</c:v>
                </c:pt>
              </c:strCache>
            </c:strRef>
          </c:cat>
          <c:val>
            <c:numRef>
              <c:f>Sheet1!$B$2:$B$6</c:f>
              <c:numCache>
                <c:formatCode>0%</c:formatCode>
                <c:ptCount val="5"/>
                <c:pt idx="0">
                  <c:v>0.13</c:v>
                </c:pt>
                <c:pt idx="1">
                  <c:v>0.22</c:v>
                </c:pt>
                <c:pt idx="2">
                  <c:v>0.31000000000000066</c:v>
                </c:pt>
                <c:pt idx="3">
                  <c:v>0.25</c:v>
                </c:pt>
                <c:pt idx="4">
                  <c:v>9.0000000000000024E-2</c:v>
                </c:pt>
              </c:numCache>
            </c:numRef>
          </c:val>
        </c:ser>
        <c:dLbls>
          <c:showVal val="1"/>
        </c:dLbls>
        <c:gapWidth val="50"/>
        <c:overlap val="100"/>
        <c:axId val="91741184"/>
        <c:axId val="94708480"/>
      </c:barChart>
      <c:catAx>
        <c:axId val="91741184"/>
        <c:scaling>
          <c:orientation val="minMax"/>
        </c:scaling>
        <c:axPos val="l"/>
        <c:tickLblPos val="nextTo"/>
        <c:txPr>
          <a:bodyPr/>
          <a:lstStyle/>
          <a:p>
            <a:pPr>
              <a:defRPr sz="2000" b="0">
                <a:latin typeface="Arial Narrow" pitchFamily="34" charset="0"/>
                <a:cs typeface="Calibri" pitchFamily="34" charset="0"/>
              </a:defRPr>
            </a:pPr>
            <a:endParaRPr lang="en-US"/>
          </a:p>
        </c:txPr>
        <c:crossAx val="94708480"/>
        <c:crosses val="autoZero"/>
        <c:auto val="1"/>
        <c:lblAlgn val="ctr"/>
        <c:lblOffset val="100"/>
      </c:catAx>
      <c:valAx>
        <c:axId val="94708480"/>
        <c:scaling>
          <c:orientation val="minMax"/>
        </c:scaling>
        <c:delete val="1"/>
        <c:axPos val="b"/>
        <c:numFmt formatCode="0%" sourceLinked="1"/>
        <c:tickLblPos val="none"/>
        <c:crossAx val="91741184"/>
        <c:crosses val="autoZero"/>
        <c:crossBetween val="between"/>
      </c:valAx>
    </c:plotArea>
    <c:plotVisOnly val="1"/>
  </c:chart>
  <c:txPr>
    <a:bodyPr/>
    <a:lstStyle/>
    <a:p>
      <a:pPr>
        <a:defRPr sz="1400" b="1">
          <a:solidFill>
            <a:srgbClr val="353535"/>
          </a:solidFil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37317339879558192"/>
          <c:y val="5.1887145197337566E-2"/>
          <c:w val="0.62682660120442002"/>
          <c:h val="0.92007307671227867"/>
        </c:manualLayout>
      </c:layout>
      <c:barChart>
        <c:barDir val="bar"/>
        <c:grouping val="stacked"/>
        <c:ser>
          <c:idx val="0"/>
          <c:order val="0"/>
          <c:tx>
            <c:strRef>
              <c:f>Sheet1!$B$1</c:f>
              <c:strCache>
                <c:ptCount val="1"/>
                <c:pt idx="0">
                  <c:v>Multiple Mentions</c:v>
                </c:pt>
              </c:strCache>
            </c:strRef>
          </c:tx>
          <c:dLbls>
            <c:txPr>
              <a:bodyPr/>
              <a:lstStyle/>
              <a:p>
                <a:pPr>
                  <a:defRPr sz="2000" b="1">
                    <a:solidFill>
                      <a:schemeClr val="bg1"/>
                    </a:solidFill>
                    <a:latin typeface="Calibri" pitchFamily="34" charset="0"/>
                    <a:cs typeface="Calibri" pitchFamily="34" charset="0"/>
                  </a:defRPr>
                </a:pPr>
                <a:endParaRPr lang="en-US"/>
              </a:p>
            </c:txPr>
            <c:dLblPos val="inEnd"/>
            <c:showVal val="1"/>
          </c:dLbls>
          <c:cat>
            <c:strRef>
              <c:f>Sheet1!$A$2:$A$5</c:f>
              <c:strCache>
                <c:ptCount val="4"/>
                <c:pt idx="0">
                  <c:v>Other</c:v>
                </c:pt>
                <c:pt idx="1">
                  <c:v>Custom in-house software</c:v>
                </c:pt>
                <c:pt idx="2">
                  <c:v>Excel spreadsheets</c:v>
                </c:pt>
                <c:pt idx="3">
                  <c:v>Basic accounting software (eg, QuickBooks/ Simply Accounting)</c:v>
                </c:pt>
              </c:strCache>
            </c:strRef>
          </c:cat>
          <c:val>
            <c:numRef>
              <c:f>Sheet1!$B$2:$B$5</c:f>
              <c:numCache>
                <c:formatCode>0%</c:formatCode>
                <c:ptCount val="4"/>
                <c:pt idx="0">
                  <c:v>8.0000000000000043E-2</c:v>
                </c:pt>
                <c:pt idx="1">
                  <c:v>0.19</c:v>
                </c:pt>
                <c:pt idx="2">
                  <c:v>0.25</c:v>
                </c:pt>
                <c:pt idx="3">
                  <c:v>0.48000000000000026</c:v>
                </c:pt>
              </c:numCache>
            </c:numRef>
          </c:val>
        </c:ser>
        <c:dLbls>
          <c:showVal val="1"/>
        </c:dLbls>
        <c:gapWidth val="50"/>
        <c:overlap val="100"/>
        <c:axId val="119053312"/>
        <c:axId val="119055104"/>
      </c:barChart>
      <c:catAx>
        <c:axId val="119053312"/>
        <c:scaling>
          <c:orientation val="minMax"/>
        </c:scaling>
        <c:axPos val="l"/>
        <c:tickLblPos val="nextTo"/>
        <c:txPr>
          <a:bodyPr/>
          <a:lstStyle/>
          <a:p>
            <a:pPr>
              <a:defRPr sz="2000" b="0">
                <a:latin typeface="Arial Narrow" pitchFamily="34" charset="0"/>
                <a:cs typeface="Calibri" pitchFamily="34" charset="0"/>
              </a:defRPr>
            </a:pPr>
            <a:endParaRPr lang="en-US"/>
          </a:p>
        </c:txPr>
        <c:crossAx val="119055104"/>
        <c:crosses val="autoZero"/>
        <c:auto val="1"/>
        <c:lblAlgn val="ctr"/>
        <c:lblOffset val="100"/>
      </c:catAx>
      <c:valAx>
        <c:axId val="119055104"/>
        <c:scaling>
          <c:orientation val="minMax"/>
        </c:scaling>
        <c:delete val="1"/>
        <c:axPos val="b"/>
        <c:numFmt formatCode="0%" sourceLinked="1"/>
        <c:tickLblPos val="none"/>
        <c:crossAx val="119053312"/>
        <c:crosses val="autoZero"/>
        <c:crossBetween val="between"/>
      </c:valAx>
    </c:plotArea>
    <c:plotVisOnly val="1"/>
  </c:chart>
  <c:txPr>
    <a:bodyPr/>
    <a:lstStyle/>
    <a:p>
      <a:pPr>
        <a:defRPr sz="1400" b="1">
          <a:solidFill>
            <a:srgbClr val="353535"/>
          </a:solidFil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433"/>
          <c:y val="0"/>
          <c:w val="0.49691040420562488"/>
          <c:h val="0.9600904901422207"/>
        </c:manualLayout>
      </c:layout>
      <c:barChart>
        <c:barDir val="bar"/>
        <c:grouping val="clustered"/>
        <c:ser>
          <c:idx val="0"/>
          <c:order val="0"/>
          <c:tx>
            <c:strRef>
              <c:f>Sheet1!$B$1</c:f>
              <c:strCache>
                <c:ptCount val="1"/>
                <c:pt idx="0">
                  <c:v>Total</c:v>
                </c:pt>
              </c:strCache>
            </c:strRef>
          </c:tx>
          <c:dLbls>
            <c:dLbl>
              <c:idx val="14"/>
              <c:tx>
                <c:rich>
                  <a:bodyPr/>
                  <a:lstStyle/>
                  <a:p>
                    <a:r>
                      <a:rPr lang="en-US" sz="1800" dirty="0" smtClean="0"/>
                      <a:t>&lt;</a:t>
                    </a:r>
                    <a:r>
                      <a:rPr lang="en-US" dirty="0" smtClean="0"/>
                      <a:t>1%</a:t>
                    </a:r>
                    <a:endParaRPr lang="en-US" dirty="0"/>
                  </a:p>
                </c:rich>
              </c:tx>
              <c:showVal val="1"/>
            </c:dLbl>
            <c:txPr>
              <a:bodyPr/>
              <a:lstStyle/>
              <a:p>
                <a:pPr>
                  <a:defRPr sz="1800"/>
                </a:pPr>
                <a:endParaRPr lang="en-US"/>
              </a:p>
            </c:txPr>
            <c:showVal val="1"/>
          </c:dLbls>
          <c:cat>
            <c:strRef>
              <c:f>Sheet1!$A$2:$A$8</c:f>
              <c:strCache>
                <c:ptCount val="7"/>
                <c:pt idx="0">
                  <c:v>Owner/ Operator</c:v>
                </c:pt>
                <c:pt idx="1">
                  <c:v>Chief Executive Officer (CEO) or President</c:v>
                </c:pt>
                <c:pt idx="2">
                  <c:v>General Manager (GM) or Office Manager</c:v>
                </c:pt>
                <c:pt idx="3">
                  <c:v>Accountant</c:v>
                </c:pt>
                <c:pt idx="4">
                  <c:v>Controller</c:v>
                </c:pt>
                <c:pt idx="5">
                  <c:v>Chief Financial Officer (CFO)</c:v>
                </c:pt>
                <c:pt idx="6">
                  <c:v>Managing Director, Senior Director or Director</c:v>
                </c:pt>
              </c:strCache>
            </c:strRef>
          </c:cat>
          <c:val>
            <c:numRef>
              <c:f>Sheet1!$B$2:$B$8</c:f>
              <c:numCache>
                <c:formatCode>0%</c:formatCode>
                <c:ptCount val="7"/>
                <c:pt idx="0">
                  <c:v>0.41000000000000025</c:v>
                </c:pt>
                <c:pt idx="1">
                  <c:v>0.13</c:v>
                </c:pt>
                <c:pt idx="2">
                  <c:v>0.12000000000000002</c:v>
                </c:pt>
                <c:pt idx="3">
                  <c:v>0.12000000000000002</c:v>
                </c:pt>
                <c:pt idx="4">
                  <c:v>0.1</c:v>
                </c:pt>
                <c:pt idx="5">
                  <c:v>0.05</c:v>
                </c:pt>
                <c:pt idx="6">
                  <c:v>4.0000000000000022E-2</c:v>
                </c:pt>
              </c:numCache>
            </c:numRef>
          </c:val>
        </c:ser>
        <c:gapWidth val="50"/>
        <c:axId val="121000320"/>
        <c:axId val="121001856"/>
      </c:barChart>
      <c:catAx>
        <c:axId val="121000320"/>
        <c:scaling>
          <c:orientation val="maxMin"/>
        </c:scaling>
        <c:axPos val="l"/>
        <c:numFmt formatCode="@" sourceLinked="1"/>
        <c:majorTickMark val="none"/>
        <c:tickLblPos val="nextTo"/>
        <c:txPr>
          <a:bodyPr/>
          <a:lstStyle/>
          <a:p>
            <a:pPr>
              <a:defRPr sz="1400"/>
            </a:pPr>
            <a:endParaRPr lang="en-US"/>
          </a:p>
        </c:txPr>
        <c:crossAx val="121001856"/>
        <c:crosses val="autoZero"/>
        <c:auto val="1"/>
        <c:lblAlgn val="ctr"/>
        <c:lblOffset val="100"/>
      </c:catAx>
      <c:valAx>
        <c:axId val="121001856"/>
        <c:scaling>
          <c:orientation val="minMax"/>
          <c:max val="0.65000000000000202"/>
        </c:scaling>
        <c:delete val="1"/>
        <c:axPos val="t"/>
        <c:numFmt formatCode="0%" sourceLinked="1"/>
        <c:tickLblPos val="none"/>
        <c:crossAx val="121000320"/>
        <c:crosses val="autoZero"/>
        <c:crossBetween val="between"/>
      </c:valAx>
    </c:plotArea>
    <c:plotVisOnly val="1"/>
  </c:chart>
  <c:txPr>
    <a:bodyPr/>
    <a:lstStyle/>
    <a:p>
      <a:pPr>
        <a:defRPr sz="14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65439930597370455"/>
          <c:y val="0"/>
          <c:w val="0.49691040420562504"/>
          <c:h val="0.9600904901422207"/>
        </c:manualLayout>
      </c:layout>
      <c:barChart>
        <c:barDir val="bar"/>
        <c:grouping val="clustered"/>
        <c:ser>
          <c:idx val="0"/>
          <c:order val="0"/>
          <c:tx>
            <c:strRef>
              <c:f>Sheet1!$B$1</c:f>
              <c:strCache>
                <c:ptCount val="1"/>
                <c:pt idx="0">
                  <c:v>Total</c:v>
                </c:pt>
              </c:strCache>
            </c:strRef>
          </c:tx>
          <c:dLbls>
            <c:dLbl>
              <c:idx val="14"/>
              <c:tx>
                <c:rich>
                  <a:bodyPr/>
                  <a:lstStyle/>
                  <a:p>
                    <a:r>
                      <a:rPr lang="en-US" sz="1800" dirty="0" smtClean="0"/>
                      <a:t>&lt;</a:t>
                    </a:r>
                    <a:r>
                      <a:rPr lang="en-US" dirty="0" smtClean="0"/>
                      <a:t>1%</a:t>
                    </a:r>
                    <a:endParaRPr lang="en-US" dirty="0"/>
                  </a:p>
                </c:rich>
              </c:tx>
              <c:showVal val="1"/>
            </c:dLbl>
            <c:txPr>
              <a:bodyPr/>
              <a:lstStyle/>
              <a:p>
                <a:pPr>
                  <a:defRPr sz="1800"/>
                </a:pPr>
                <a:endParaRPr lang="en-US"/>
              </a:p>
            </c:txPr>
            <c:showVal val="1"/>
          </c:dLbls>
          <c:cat>
            <c:strRef>
              <c:f>Sheet1!$A$2:$A$9</c:f>
              <c:strCache>
                <c:ptCount val="8"/>
                <c:pt idx="0">
                  <c:v>Owner/ Operator</c:v>
                </c:pt>
                <c:pt idx="1">
                  <c:v>General Manager (GM) or Office Manager</c:v>
                </c:pt>
                <c:pt idx="2">
                  <c:v>Chief Executive Officer (CEO) or President</c:v>
                </c:pt>
                <c:pt idx="3">
                  <c:v>Chief Financial Officer (CFO)</c:v>
                </c:pt>
                <c:pt idx="4">
                  <c:v>Controller</c:v>
                </c:pt>
                <c:pt idx="5">
                  <c:v>Accountant</c:v>
                </c:pt>
                <c:pt idx="6">
                  <c:v>Senior Manager or Manager</c:v>
                </c:pt>
                <c:pt idx="7">
                  <c:v>Administrator</c:v>
                </c:pt>
              </c:strCache>
            </c:strRef>
          </c:cat>
          <c:val>
            <c:numRef>
              <c:f>Sheet1!$B$2:$B$9</c:f>
              <c:numCache>
                <c:formatCode>0%</c:formatCode>
                <c:ptCount val="8"/>
                <c:pt idx="0">
                  <c:v>0.4</c:v>
                </c:pt>
                <c:pt idx="1">
                  <c:v>0.19</c:v>
                </c:pt>
                <c:pt idx="2">
                  <c:v>0.1</c:v>
                </c:pt>
                <c:pt idx="3">
                  <c:v>8.0000000000000043E-2</c:v>
                </c:pt>
                <c:pt idx="4">
                  <c:v>8.0000000000000043E-2</c:v>
                </c:pt>
                <c:pt idx="5">
                  <c:v>7.0000000000000021E-2</c:v>
                </c:pt>
                <c:pt idx="6">
                  <c:v>6.0000000000000032E-2</c:v>
                </c:pt>
                <c:pt idx="7">
                  <c:v>4.0000000000000022E-2</c:v>
                </c:pt>
              </c:numCache>
            </c:numRef>
          </c:val>
        </c:ser>
        <c:gapWidth val="50"/>
        <c:axId val="119313920"/>
        <c:axId val="119315456"/>
      </c:barChart>
      <c:catAx>
        <c:axId val="119313920"/>
        <c:scaling>
          <c:orientation val="maxMin"/>
        </c:scaling>
        <c:axPos val="l"/>
        <c:numFmt formatCode="@" sourceLinked="1"/>
        <c:majorTickMark val="none"/>
        <c:tickLblPos val="nextTo"/>
        <c:txPr>
          <a:bodyPr/>
          <a:lstStyle/>
          <a:p>
            <a:pPr>
              <a:defRPr sz="1400"/>
            </a:pPr>
            <a:endParaRPr lang="en-US"/>
          </a:p>
        </c:txPr>
        <c:crossAx val="119315456"/>
        <c:crosses val="autoZero"/>
        <c:auto val="1"/>
        <c:lblAlgn val="ctr"/>
        <c:lblOffset val="100"/>
      </c:catAx>
      <c:valAx>
        <c:axId val="119315456"/>
        <c:scaling>
          <c:orientation val="minMax"/>
          <c:max val="0.750000000000002"/>
        </c:scaling>
        <c:delete val="1"/>
        <c:axPos val="t"/>
        <c:numFmt formatCode="0%" sourceLinked="1"/>
        <c:tickLblPos val="none"/>
        <c:crossAx val="119313920"/>
        <c:crosses val="autoZero"/>
        <c:crossBetween val="between"/>
      </c:valAx>
    </c:plotArea>
    <c:plotVisOnly val="1"/>
  </c:chart>
  <c:txPr>
    <a:bodyPr/>
    <a:lstStyle/>
    <a:p>
      <a:pPr>
        <a:defRPr sz="14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0.37317339879558192"/>
          <c:y val="5.1887145197337566E-2"/>
          <c:w val="0.62682660120442002"/>
          <c:h val="0.92007307671227867"/>
        </c:manualLayout>
      </c:layout>
      <c:barChart>
        <c:barDir val="bar"/>
        <c:grouping val="stacked"/>
        <c:ser>
          <c:idx val="0"/>
          <c:order val="0"/>
          <c:tx>
            <c:strRef>
              <c:f>Sheet1!$B$1</c:f>
              <c:strCache>
                <c:ptCount val="1"/>
                <c:pt idx="0">
                  <c:v>Multiple Mentions</c:v>
                </c:pt>
              </c:strCache>
            </c:strRef>
          </c:tx>
          <c:dLbls>
            <c:txPr>
              <a:bodyPr/>
              <a:lstStyle/>
              <a:p>
                <a:pPr>
                  <a:defRPr sz="2000" b="1">
                    <a:solidFill>
                      <a:schemeClr val="bg1"/>
                    </a:solidFill>
                    <a:latin typeface="Calibri" pitchFamily="34" charset="0"/>
                    <a:cs typeface="Calibri" pitchFamily="34" charset="0"/>
                  </a:defRPr>
                </a:pPr>
                <a:endParaRPr lang="en-US"/>
              </a:p>
            </c:txPr>
            <c:dLblPos val="inEnd"/>
            <c:showVal val="1"/>
          </c:dLbls>
          <c:cat>
            <c:strRef>
              <c:f>Sheet1!$A$2:$A$5</c:f>
              <c:strCache>
                <c:ptCount val="4"/>
                <c:pt idx="0">
                  <c:v>Quarterly or less frequently</c:v>
                </c:pt>
                <c:pt idx="1">
                  <c:v>Monthly</c:v>
                </c:pt>
                <c:pt idx="2">
                  <c:v>Weekly/ several times per month</c:v>
                </c:pt>
                <c:pt idx="3">
                  <c:v>Daily/ several times per week</c:v>
                </c:pt>
              </c:strCache>
            </c:strRef>
          </c:cat>
          <c:val>
            <c:numRef>
              <c:f>Sheet1!$B$2:$B$5</c:f>
              <c:numCache>
                <c:formatCode>0%</c:formatCode>
                <c:ptCount val="4"/>
                <c:pt idx="0">
                  <c:v>6.0000000000000032E-2</c:v>
                </c:pt>
                <c:pt idx="1">
                  <c:v>0.23</c:v>
                </c:pt>
                <c:pt idx="2">
                  <c:v>0.29000000000000031</c:v>
                </c:pt>
                <c:pt idx="3">
                  <c:v>0.42000000000000032</c:v>
                </c:pt>
              </c:numCache>
            </c:numRef>
          </c:val>
        </c:ser>
        <c:dLbls>
          <c:showVal val="1"/>
        </c:dLbls>
        <c:gapWidth val="50"/>
        <c:overlap val="100"/>
        <c:axId val="120960896"/>
        <c:axId val="120972416"/>
      </c:barChart>
      <c:catAx>
        <c:axId val="120960896"/>
        <c:scaling>
          <c:orientation val="minMax"/>
        </c:scaling>
        <c:axPos val="l"/>
        <c:tickLblPos val="nextTo"/>
        <c:txPr>
          <a:bodyPr/>
          <a:lstStyle/>
          <a:p>
            <a:pPr>
              <a:defRPr sz="1800" b="0">
                <a:latin typeface="Arial Narrow" pitchFamily="34" charset="0"/>
                <a:cs typeface="Calibri" pitchFamily="34" charset="0"/>
              </a:defRPr>
            </a:pPr>
            <a:endParaRPr lang="en-US"/>
          </a:p>
        </c:txPr>
        <c:crossAx val="120972416"/>
        <c:crosses val="autoZero"/>
        <c:auto val="1"/>
        <c:lblAlgn val="ctr"/>
        <c:lblOffset val="100"/>
      </c:catAx>
      <c:valAx>
        <c:axId val="120972416"/>
        <c:scaling>
          <c:orientation val="minMax"/>
        </c:scaling>
        <c:delete val="1"/>
        <c:axPos val="b"/>
        <c:numFmt formatCode="0%" sourceLinked="1"/>
        <c:tickLblPos val="none"/>
        <c:crossAx val="120960896"/>
        <c:crosses val="autoZero"/>
        <c:crossBetween val="between"/>
      </c:valAx>
    </c:plotArea>
    <c:plotVisOnly val="1"/>
  </c:chart>
  <c:txPr>
    <a:bodyPr/>
    <a:lstStyle/>
    <a:p>
      <a:pPr>
        <a:defRPr sz="1400" b="1">
          <a:solidFill>
            <a:srgbClr val="353535"/>
          </a:solidFil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CA"/>
  <c:style val="8"/>
  <c:chart>
    <c:autoTitleDeleted val="1"/>
    <c:plotArea>
      <c:layout>
        <c:manualLayout>
          <c:layoutTarget val="inner"/>
          <c:xMode val="edge"/>
          <c:yMode val="edge"/>
          <c:x val="7.3906107251453579E-2"/>
          <c:y val="0.11823428014147483"/>
          <c:w val="0.53889949216926558"/>
          <c:h val="0.81863931119048838"/>
        </c:manualLayout>
      </c:layout>
      <c:doughnutChart>
        <c:varyColors val="1"/>
        <c:ser>
          <c:idx val="0"/>
          <c:order val="0"/>
          <c:tx>
            <c:strRef>
              <c:f>Sheet1!$B$1</c:f>
              <c:strCache>
                <c:ptCount val="1"/>
                <c:pt idx="0">
                  <c:v>Column1</c:v>
                </c:pt>
              </c:strCache>
            </c:strRef>
          </c:tx>
          <c:dLbls>
            <c:dLbl>
              <c:idx val="1"/>
              <c:layout>
                <c:manualLayout>
                  <c:x val="6.0459328075227704E-3"/>
                  <c:y val="-9.1850671152468068E-3"/>
                </c:manualLayout>
              </c:layout>
              <c:showVal val="1"/>
            </c:dLbl>
            <c:dLbl>
              <c:idx val="4"/>
              <c:layout>
                <c:manualLayout>
                  <c:x val="6.2917382824870124E-2"/>
                  <c:y val="5.4729442630184972E-3"/>
                </c:manualLayout>
              </c:layout>
              <c:showVal val="1"/>
            </c:dLbl>
            <c:txPr>
              <a:bodyPr/>
              <a:lstStyle/>
              <a:p>
                <a:pPr>
                  <a:defRPr>
                    <a:latin typeface="Calibri" pitchFamily="34" charset="0"/>
                    <a:cs typeface="Calibri" pitchFamily="34" charset="0"/>
                  </a:defRPr>
                </a:pPr>
                <a:endParaRPr lang="en-US"/>
              </a:p>
            </c:txPr>
            <c:showVal val="1"/>
            <c:showLeaderLines val="1"/>
          </c:dLbls>
          <c:cat>
            <c:strRef>
              <c:f>Sheet1!$A$2:$A$4</c:f>
              <c:strCache>
                <c:ptCount val="3"/>
                <c:pt idx="0">
                  <c:v>0 to 4 'Micro'</c:v>
                </c:pt>
                <c:pt idx="1">
                  <c:v>5 to 49 'Small'</c:v>
                </c:pt>
                <c:pt idx="2">
                  <c:v>50 to 499 'Med'</c:v>
                </c:pt>
              </c:strCache>
            </c:strRef>
          </c:cat>
          <c:val>
            <c:numRef>
              <c:f>Sheet1!$B$2:$B$4</c:f>
              <c:numCache>
                <c:formatCode>0%</c:formatCode>
                <c:ptCount val="3"/>
                <c:pt idx="0">
                  <c:v>0.45</c:v>
                </c:pt>
                <c:pt idx="1">
                  <c:v>0.46</c:v>
                </c:pt>
                <c:pt idx="2">
                  <c:v>8.0000000000000043E-2</c:v>
                </c:pt>
              </c:numCache>
            </c:numRef>
          </c:val>
        </c:ser>
        <c:dLbls>
          <c:showVal val="1"/>
        </c:dLbls>
        <c:firstSliceAng val="0"/>
        <c:holeSize val="50"/>
      </c:doughnutChart>
    </c:plotArea>
    <c:legend>
      <c:legendPos val="r"/>
      <c:layout>
        <c:manualLayout>
          <c:xMode val="edge"/>
          <c:yMode val="edge"/>
          <c:x val="0.66857319413492866"/>
          <c:y val="0.28878666785755286"/>
          <c:w val="0.33142680586508183"/>
          <c:h val="0.31220983653032203"/>
        </c:manualLayout>
      </c:layout>
      <c:txPr>
        <a:bodyPr/>
        <a:lstStyle/>
        <a:p>
          <a:pPr>
            <a:defRPr sz="1400">
              <a:latin typeface="Calibri" pitchFamily="34" charset="0"/>
              <a:cs typeface="Calibri" pitchFamily="34" charset="0"/>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34969" y="0"/>
            <a:ext cx="3010323" cy="460375"/>
          </a:xfrm>
          <a:prstGeom prst="rect">
            <a:avLst/>
          </a:prstGeom>
        </p:spPr>
        <p:txBody>
          <a:bodyPr vert="horz" lIns="92309" tIns="46154" rIns="92309" bIns="46154" rtlCol="0"/>
          <a:lstStyle>
            <a:lvl1pPr algn="r" fontAlgn="auto">
              <a:spcBef>
                <a:spcPts val="0"/>
              </a:spcBef>
              <a:spcAft>
                <a:spcPts val="0"/>
              </a:spcAft>
              <a:defRPr sz="1200">
                <a:latin typeface="+mn-lt"/>
                <a:ea typeface="+mn-ea"/>
                <a:cs typeface="+mn-cs"/>
              </a:defRPr>
            </a:lvl1pPr>
          </a:lstStyle>
          <a:p>
            <a:pPr>
              <a:defRPr/>
            </a:pPr>
            <a:fld id="{F142D07C-63AB-DA4F-BE87-5396803E6A92}" type="datetimeFigureOut">
              <a:rPr lang="en-US"/>
              <a:pPr>
                <a:defRPr/>
              </a:pPr>
              <a:t>5/9/2014</a:t>
            </a:fld>
            <a:endParaRPr lang="en-US"/>
          </a:p>
        </p:txBody>
      </p:sp>
      <p:sp>
        <p:nvSpPr>
          <p:cNvPr id="4" name="Footer Placeholder 3"/>
          <p:cNvSpPr>
            <a:spLocks noGrp="1"/>
          </p:cNvSpPr>
          <p:nvPr>
            <p:ph type="ftr" sz="quarter" idx="2"/>
          </p:nvPr>
        </p:nvSpPr>
        <p:spPr>
          <a:xfrm>
            <a:off x="0" y="8745527"/>
            <a:ext cx="3010323" cy="460375"/>
          </a:xfrm>
          <a:prstGeom prst="rect">
            <a:avLst/>
          </a:prstGeom>
        </p:spPr>
        <p:txBody>
          <a:bodyPr vert="horz" lIns="92309" tIns="46154" rIns="92309" bIns="4615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34969" y="8745527"/>
            <a:ext cx="3010323" cy="460375"/>
          </a:xfrm>
          <a:prstGeom prst="rect">
            <a:avLst/>
          </a:prstGeom>
        </p:spPr>
        <p:txBody>
          <a:bodyPr vert="horz" lIns="92309" tIns="46154" rIns="92309" bIns="46154" rtlCol="0" anchor="b"/>
          <a:lstStyle>
            <a:lvl1pPr algn="r" fontAlgn="auto">
              <a:spcBef>
                <a:spcPts val="0"/>
              </a:spcBef>
              <a:spcAft>
                <a:spcPts val="0"/>
              </a:spcAft>
              <a:defRPr sz="1200">
                <a:latin typeface="+mn-lt"/>
                <a:ea typeface="+mn-ea"/>
                <a:cs typeface="+mn-cs"/>
              </a:defRPr>
            </a:lvl1pPr>
          </a:lstStyle>
          <a:p>
            <a:pPr>
              <a:defRPr/>
            </a:pPr>
            <a:fld id="{F4BD0E4D-1A03-3040-910A-5ABFB31EE80F}" type="slidenum">
              <a:rPr lang="en-US"/>
              <a:pPr>
                <a:defRPr/>
              </a:pPr>
              <a:t>‹#›</a:t>
            </a:fld>
            <a:endParaRPr lang="en-US"/>
          </a:p>
        </p:txBody>
      </p:sp>
    </p:spTree>
    <p:extLst>
      <p:ext uri="{BB962C8B-B14F-4D97-AF65-F5344CB8AC3E}">
        <p14:creationId xmlns="" xmlns:p14="http://schemas.microsoft.com/office/powerpoint/2010/main" val="1885313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34969" y="0"/>
            <a:ext cx="3010323" cy="460375"/>
          </a:xfrm>
          <a:prstGeom prst="rect">
            <a:avLst/>
          </a:prstGeom>
        </p:spPr>
        <p:txBody>
          <a:bodyPr vert="horz" lIns="92309" tIns="46154" rIns="92309" bIns="46154" rtlCol="0"/>
          <a:lstStyle>
            <a:lvl1pPr algn="r">
              <a:defRPr sz="1200"/>
            </a:lvl1pPr>
          </a:lstStyle>
          <a:p>
            <a:fld id="{D82CC64D-E4C3-E741-A0D1-44815D54A5EE}" type="datetimeFigureOut">
              <a:rPr lang="en-US" smtClean="0"/>
              <a:pPr/>
              <a:t>5/9/2014</a:t>
            </a:fld>
            <a:endParaRPr lang="en-US"/>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4690" y="4373563"/>
            <a:ext cx="5557520" cy="4143375"/>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527"/>
            <a:ext cx="3010323" cy="460375"/>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45527"/>
            <a:ext cx="3010323" cy="460375"/>
          </a:xfrm>
          <a:prstGeom prst="rect">
            <a:avLst/>
          </a:prstGeom>
        </p:spPr>
        <p:txBody>
          <a:bodyPr vert="horz" lIns="92309" tIns="46154" rIns="92309" bIns="46154" rtlCol="0" anchor="b"/>
          <a:lstStyle>
            <a:lvl1pPr algn="r">
              <a:defRPr sz="1200"/>
            </a:lvl1pPr>
          </a:lstStyle>
          <a:p>
            <a:fld id="{1C059A01-957A-E348-AB86-E863EAD7842D}" type="slidenum">
              <a:rPr lang="en-US" smtClean="0"/>
              <a:pPr/>
              <a:t>‹#›</a:t>
            </a:fld>
            <a:endParaRPr lang="en-US"/>
          </a:p>
        </p:txBody>
      </p:sp>
    </p:spTree>
    <p:extLst>
      <p:ext uri="{BB962C8B-B14F-4D97-AF65-F5344CB8AC3E}">
        <p14:creationId xmlns="" xmlns:p14="http://schemas.microsoft.com/office/powerpoint/2010/main" val="590240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C059A01-957A-E348-AB86-E863EAD7842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dirty="0" smtClean="0">
              <a:solidFill>
                <a:srgbClr val="505150"/>
              </a:solidFill>
              <a:latin typeface="+mn-lt"/>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dirty="0" smtClean="0">
              <a:solidFill>
                <a:srgbClr val="505150"/>
              </a:solidFill>
              <a:latin typeface="Myriad Pro"/>
              <a:cs typeface="Myriad Pro"/>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baseline="0" dirty="0" smtClean="0">
              <a:solidFill>
                <a:srgbClr val="505150"/>
              </a:solidFill>
              <a:latin typeface="Myriad Pro"/>
              <a:cs typeface="Myriad Pro"/>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fielded March 19 to April 1.</a:t>
            </a:r>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sz="1200" kern="1200" dirty="0" smtClean="0">
              <a:solidFill>
                <a:schemeClr val="tx1"/>
              </a:solidFill>
              <a:latin typeface="+mn-lt"/>
              <a:ea typeface="+mn-ea"/>
              <a:cs typeface="+mn-cs"/>
            </a:endParaRP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5101" y="3202003"/>
            <a:ext cx="7772400" cy="684198"/>
          </a:xfr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05533" y="3821257"/>
            <a:ext cx="7771967" cy="775398"/>
          </a:xfrm>
        </p:spPr>
        <p:txBody>
          <a:bodyPr/>
          <a:lstStyle>
            <a:lvl1pPr marL="0" indent="0" algn="l">
              <a:buNone/>
              <a:defRPr sz="2400">
                <a:solidFill>
                  <a:schemeClr val="bg1"/>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extLst>
      <p:ext uri="{BB962C8B-B14F-4D97-AF65-F5344CB8AC3E}">
        <p14:creationId xmlns="" xmlns:p14="http://schemas.microsoft.com/office/powerpoint/2010/main" val="1496349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5101" y="3202003"/>
            <a:ext cx="7772400" cy="684199"/>
          </a:xfr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05535" y="3821256"/>
            <a:ext cx="7771967" cy="775399"/>
          </a:xfrm>
        </p:spPr>
        <p:txBody>
          <a:bodyPr/>
          <a:lstStyle>
            <a:lvl1pPr marL="0" indent="0" algn="l">
              <a:buNone/>
              <a:defRPr sz="2400">
                <a:solidFill>
                  <a:schemeClr val="bg1"/>
                </a:solidFill>
                <a:latin typeface="+mj-lt"/>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 xmlns:p14="http://schemas.microsoft.com/office/powerpoint/2010/main" val="149634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extLst>
      <p:ext uri="{BB962C8B-B14F-4D97-AF65-F5344CB8AC3E}">
        <p14:creationId xmlns="" xmlns:p14="http://schemas.microsoft.com/office/powerpoint/2010/main" val="32218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i="0" cap="all" baseline="0">
                <a:solidFill>
                  <a:schemeClr val="bg1"/>
                </a:solidFill>
                <a:latin typeface="Myriad Pro"/>
                <a:cs typeface="Myriad Pro"/>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latin typeface="Myriad Pro"/>
                <a:cs typeface="Myriad Pro"/>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TextBox 3"/>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extLst>
      <p:ext uri="{BB962C8B-B14F-4D97-AF65-F5344CB8AC3E}">
        <p14:creationId xmlns="" xmlns:p14="http://schemas.microsoft.com/office/powerpoint/2010/main" val="36445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userDrawn="1"/>
        </p:nvSpPr>
        <p:spPr bwMode="auto">
          <a:xfrm>
            <a:off x="958850" y="930275"/>
            <a:ext cx="7264400" cy="517525"/>
          </a:xfrm>
          <a:prstGeom prst="rect">
            <a:avLst/>
          </a:prstGeom>
          <a:noFill/>
          <a:ln w="9525">
            <a:noFill/>
            <a:miter lim="800000"/>
            <a:headEnd/>
            <a:tailEnd/>
          </a:ln>
        </p:spPr>
        <p:txBody>
          <a:bodyPr lIns="0" rIns="0" anchor="ctr"/>
          <a:lstStyle>
            <a:lvl1pPr>
              <a:defRPr sz="3200" baseline="0"/>
            </a:lvl1pPr>
          </a:lstStyle>
          <a:p>
            <a:pPr>
              <a:defRPr/>
            </a:pPr>
            <a:endParaRPr lang="en-US" sz="2000" dirty="0">
              <a:solidFill>
                <a:schemeClr val="bg1"/>
              </a:solidFill>
              <a:latin typeface="Arial" pitchFamily="34" charset="0"/>
              <a:ea typeface="+mj-ea"/>
              <a:cs typeface="Arial" pitchFamily="34" charset="0"/>
            </a:endParaRPr>
          </a:p>
        </p:txBody>
      </p:sp>
      <p:sp>
        <p:nvSpPr>
          <p:cNvPr id="2" name="Title 1"/>
          <p:cNvSpPr>
            <a:spLocks noGrp="1"/>
          </p:cNvSpPr>
          <p:nvPr>
            <p:ph type="title"/>
          </p:nvPr>
        </p:nvSpPr>
        <p:spPr>
          <a:xfrm>
            <a:off x="968375" y="444500"/>
            <a:ext cx="7264400" cy="831850"/>
          </a:xfrm>
        </p:spPr>
        <p:txBody>
          <a:bodyPr/>
          <a:lstStyle>
            <a:lvl1pPr>
              <a:defRPr sz="3200" baseline="0"/>
            </a:lvl1pPr>
          </a:lstStyle>
          <a:p>
            <a:r>
              <a:rPr lang="en-US" dirty="0" smtClean="0"/>
              <a:t>Click to edit Master title style</a:t>
            </a:r>
            <a:endParaRPr lang="en-US" dirty="0"/>
          </a:p>
        </p:txBody>
      </p:sp>
      <p:sp>
        <p:nvSpPr>
          <p:cNvPr id="6" name="Text Placeholder 3"/>
          <p:cNvSpPr>
            <a:spLocks noGrp="1"/>
          </p:cNvSpPr>
          <p:nvPr>
            <p:ph type="body" sz="quarter" idx="13"/>
          </p:nvPr>
        </p:nvSpPr>
        <p:spPr>
          <a:xfrm>
            <a:off x="874775" y="1860550"/>
            <a:ext cx="7281799" cy="3849624"/>
          </a:xfrm>
        </p:spPr>
        <p:txBody>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0362" y="882120"/>
            <a:ext cx="8428037" cy="7180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360362" y="1689100"/>
            <a:ext cx="8428037"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8690073" y="6586637"/>
            <a:ext cx="447963" cy="246221"/>
          </a:xfrm>
          <a:prstGeom prst="rect">
            <a:avLst/>
          </a:prstGeom>
          <a:noFill/>
        </p:spPr>
        <p:txBody>
          <a:bodyPr wrap="square" rtlCol="0">
            <a:spAutoFit/>
          </a:bodyPr>
          <a:lstStyle/>
          <a:p>
            <a:pPr algn="ctr"/>
            <a:fld id="{85720CFE-B7C1-4B1D-A04E-C466DCC21624}" type="slidenum">
              <a:rPr lang="en-US" sz="1000" smtClean="0">
                <a:solidFill>
                  <a:schemeClr val="bg1">
                    <a:lumMod val="50000"/>
                  </a:schemeClr>
                </a:solidFill>
              </a:rPr>
              <a:pPr algn="ctr"/>
              <a:t>‹#›</a:t>
            </a:fld>
            <a:endParaRPr lang="en-US" sz="10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83" r:id="rId2"/>
    <p:sldLayoutId id="2147483650" r:id="rId3"/>
    <p:sldLayoutId id="2147483651" r:id="rId4"/>
    <p:sldLayoutId id="2147483662" r:id="rId5"/>
  </p:sldLayoutIdLst>
  <p:txStyles>
    <p:titleStyle>
      <a:lvl1pPr algn="l" defTabSz="457200" rtl="0" eaLnBrk="1" fontAlgn="base" hangingPunct="1">
        <a:spcBef>
          <a:spcPct val="0"/>
        </a:spcBef>
        <a:spcAft>
          <a:spcPct val="0"/>
        </a:spcAft>
        <a:defRPr sz="3200" kern="1200" baseline="0">
          <a:solidFill>
            <a:schemeClr val="tx1"/>
          </a:solidFill>
          <a:latin typeface="Myriad Pro"/>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144000" indent="-144000" algn="l" defTabSz="457200" rtl="0" eaLnBrk="1" fontAlgn="base" hangingPunct="1">
        <a:spcBef>
          <a:spcPct val="20000"/>
        </a:spcBef>
        <a:spcAft>
          <a:spcPct val="0"/>
        </a:spcAft>
        <a:buFont typeface="Arial"/>
        <a:buChar char="•"/>
        <a:defRPr sz="1800" b="0" i="0" kern="1200">
          <a:solidFill>
            <a:srgbClr val="353535"/>
          </a:solidFill>
          <a:latin typeface="Myriad Pro"/>
          <a:ea typeface="ＭＳ Ｐゴシック" charset="0"/>
          <a:cs typeface="Myriad Pro"/>
        </a:defRPr>
      </a:lvl1pPr>
      <a:lvl2pPr marL="288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2pPr>
      <a:lvl3pPr marL="432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3pPr>
      <a:lvl4pPr marL="576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4pPr>
      <a:lvl5pPr marL="720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chart" Target="../charts/chart10.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chart" Target="../charts/chart14.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chart" Target="../charts/chart17.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chart" Target="../charts/chart20.xml"/></Relationships>
</file>

<file path=ppt/slides/_rels/slide3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chart" Target="../charts/chart2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505535" y="3384406"/>
            <a:ext cx="8057440" cy="684199"/>
          </a:xfrm>
        </p:spPr>
        <p:txBody>
          <a:bodyPr/>
          <a:lstStyle/>
          <a:p>
            <a:r>
              <a:rPr lang="en-CA" sz="3200" dirty="0" smtClean="0"/>
              <a:t>Alberta Business Beat</a:t>
            </a:r>
            <a:endParaRPr lang="en-US" sz="3200" dirty="0"/>
          </a:p>
        </p:txBody>
      </p:sp>
      <p:sp>
        <p:nvSpPr>
          <p:cNvPr id="12" name="Subtitle 2"/>
          <p:cNvSpPr txBox="1">
            <a:spLocks/>
          </p:cNvSpPr>
          <p:nvPr/>
        </p:nvSpPr>
        <p:spPr bwMode="auto">
          <a:xfrm>
            <a:off x="505535" y="3973355"/>
            <a:ext cx="7771967" cy="43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20000"/>
              </a:spcBef>
              <a:spcAft>
                <a:spcPct val="0"/>
              </a:spcAft>
              <a:buClrTx/>
              <a:buSzTx/>
              <a:buFont typeface="Arial"/>
              <a:buNone/>
              <a:tabLst/>
              <a:defRPr/>
            </a:pPr>
            <a:r>
              <a:rPr kumimoji="0" lang="en-CA" sz="2400" b="0" i="0" u="none" strike="noStrike" kern="1200" cap="none" spc="0" normalizeH="0" baseline="0" noProof="0" dirty="0" smtClean="0">
                <a:ln>
                  <a:noFill/>
                </a:ln>
                <a:solidFill>
                  <a:schemeClr val="bg1"/>
                </a:solidFill>
                <a:effectLst/>
                <a:uLnTx/>
                <a:uFillTx/>
                <a:latin typeface="+mj-lt"/>
                <a:ea typeface="ＭＳ Ｐゴシック" charset="0"/>
                <a:cs typeface="Myriad Pro"/>
              </a:rPr>
              <a:t>Volume 5,  April 2014</a:t>
            </a:r>
            <a:endParaRPr kumimoji="0" lang="en-US" sz="2400" b="0" i="0" u="none" strike="noStrike" kern="1200" cap="none" spc="0" normalizeH="0" baseline="0" noProof="0" dirty="0">
              <a:ln>
                <a:noFill/>
              </a:ln>
              <a:solidFill>
                <a:schemeClr val="bg1"/>
              </a:solidFill>
              <a:effectLst/>
              <a:uLnTx/>
              <a:uFillTx/>
              <a:latin typeface="+mj-lt"/>
              <a:ea typeface="ＭＳ Ｐゴシック" charset="0"/>
              <a:cs typeface="Myriad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8071966" cy="584775"/>
          </a:xfrm>
          <a:prstGeom prst="rect">
            <a:avLst/>
          </a:prstGeom>
          <a:noFill/>
        </p:spPr>
        <p:txBody>
          <a:bodyPr wrap="square" rtlCol="0">
            <a:spAutoFit/>
          </a:bodyPr>
          <a:lstStyle/>
          <a:p>
            <a:r>
              <a:rPr lang="en-US" sz="3200" dirty="0" smtClean="0">
                <a:solidFill>
                  <a:srgbClr val="505150"/>
                </a:solidFill>
                <a:latin typeface="Myriad Pro"/>
                <a:cs typeface="Myriad Pro"/>
              </a:rPr>
              <a:t>Seasonality impacting cash flow</a:t>
            </a:r>
            <a:endParaRPr lang="en-US" sz="3200" dirty="0">
              <a:solidFill>
                <a:srgbClr val="505150"/>
              </a:solidFill>
              <a:latin typeface="Myriad Pro"/>
              <a:cs typeface="Myriad Pro"/>
            </a:endParaRPr>
          </a:p>
        </p:txBody>
      </p:sp>
      <p:sp>
        <p:nvSpPr>
          <p:cNvPr id="12" name="TextBox 11"/>
          <p:cNvSpPr txBox="1"/>
          <p:nvPr/>
        </p:nvSpPr>
        <p:spPr>
          <a:xfrm>
            <a:off x="8164" y="2253291"/>
            <a:ext cx="2988000" cy="1202994"/>
          </a:xfrm>
          <a:prstGeom prst="rect">
            <a:avLst/>
          </a:prstGeom>
          <a:solidFill>
            <a:srgbClr val="C6D9F1">
              <a:alpha val="74902"/>
            </a:srgbClr>
          </a:solidFill>
          <a:ln>
            <a:noFill/>
          </a:ln>
        </p:spPr>
        <p:txBody>
          <a:bodyPr wrap="square" lIns="216000" tIns="108000" rIns="180000" bIns="108000" rtlCol="0" anchor="ctr" anchorCtr="0">
            <a:spAutoFit/>
          </a:bodyPr>
          <a:lstStyle/>
          <a:p>
            <a:pPr>
              <a:spcAft>
                <a:spcPts val="600"/>
              </a:spcAft>
            </a:pPr>
            <a:r>
              <a:rPr lang="en-CA" sz="2400" b="1" dirty="0" smtClean="0">
                <a:solidFill>
                  <a:schemeClr val="tx2">
                    <a:lumMod val="60000"/>
                    <a:lumOff val="40000"/>
                  </a:schemeClr>
                </a:solidFill>
                <a:latin typeface="+mn-lt"/>
              </a:rPr>
              <a:t>63% </a:t>
            </a:r>
            <a:r>
              <a:rPr lang="en-CA" sz="2000" dirty="0" smtClean="0">
                <a:solidFill>
                  <a:srgbClr val="505150"/>
                </a:solidFill>
                <a:latin typeface="+mn-lt"/>
              </a:rPr>
              <a:t>of SMEs report seasonality affects their cash flows.</a:t>
            </a:r>
          </a:p>
        </p:txBody>
      </p:sp>
      <p:graphicFrame>
        <p:nvGraphicFramePr>
          <p:cNvPr id="7" name="Chart 6"/>
          <p:cNvGraphicFramePr/>
          <p:nvPr/>
        </p:nvGraphicFramePr>
        <p:xfrm>
          <a:off x="3541120" y="1758334"/>
          <a:ext cx="5468253" cy="4458371"/>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ular Callout 8"/>
          <p:cNvSpPr/>
          <p:nvPr/>
        </p:nvSpPr>
        <p:spPr>
          <a:xfrm>
            <a:off x="6381373" y="785154"/>
            <a:ext cx="2628000" cy="864000"/>
          </a:xfrm>
          <a:prstGeom prst="wedgeRoundRectCallout">
            <a:avLst>
              <a:gd name="adj1" fmla="val -30598"/>
              <a:gd name="adj2" fmla="val 70861"/>
              <a:gd name="adj3" fmla="val 16667"/>
            </a:avLst>
          </a:prstGeom>
          <a:noFill/>
          <a:ln w="28575">
            <a:solidFill>
              <a:schemeClr val="accent6">
                <a:lumMod val="75000"/>
              </a:scheme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b="1" dirty="0" smtClean="0">
                <a:solidFill>
                  <a:schemeClr val="accent6">
                    <a:lumMod val="75000"/>
                  </a:schemeClr>
                </a:solidFill>
                <a:latin typeface="Arial Narrow" pitchFamily="34" charset="0"/>
              </a:rPr>
              <a:t>HOW DO YOU MANAGE THROUGH IT?</a:t>
            </a:r>
            <a:endParaRPr lang="en-CA" sz="1600" b="1" dirty="0">
              <a:solidFill>
                <a:schemeClr val="accent6">
                  <a:lumMod val="75000"/>
                </a:schemeClr>
              </a:solidFill>
              <a:latin typeface="Arial Narrow" pitchFamily="34" charset="0"/>
            </a:endParaRPr>
          </a:p>
        </p:txBody>
      </p:sp>
      <p:sp>
        <p:nvSpPr>
          <p:cNvPr id="8" name="TextBox 7"/>
          <p:cNvSpPr txBox="1"/>
          <p:nvPr/>
        </p:nvSpPr>
        <p:spPr>
          <a:xfrm>
            <a:off x="8164" y="6421735"/>
            <a:ext cx="6748236" cy="461665"/>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 report seasonality affects their cash flows (n=</a:t>
            </a:r>
            <a:r>
              <a:rPr lang="en-CA" sz="1200" dirty="0" smtClean="0">
                <a:solidFill>
                  <a:srgbClr val="505150"/>
                </a:solidFill>
              </a:rPr>
              <a:t> 190 ); responses mentioned by 3% or more are shown.</a:t>
            </a:r>
            <a:endParaRPr lang="en-CA" sz="1200" dirty="0">
              <a:solidFill>
                <a:srgbClr val="505150"/>
              </a:solidFill>
              <a:latin typeface="+mn-lt"/>
            </a:endParaRPr>
          </a:p>
        </p:txBody>
      </p:sp>
      <p:sp>
        <p:nvSpPr>
          <p:cNvPr id="10" name="Content Placeholder 4"/>
          <p:cNvSpPr txBox="1">
            <a:spLocks/>
          </p:cNvSpPr>
          <p:nvPr/>
        </p:nvSpPr>
        <p:spPr>
          <a:xfrm>
            <a:off x="272144" y="3907971"/>
            <a:ext cx="3268976" cy="203562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lIns="36000" tIns="36000" rIns="36000" bIns="36000" rtlCol="0" anchor="ctr"/>
          <a:lstStyle/>
          <a:p>
            <a:pPr marR="0" lvl="0" defTabSz="457200" rtl="0" eaLnBrk="1" fontAlgn="base" latinLnBrk="0" hangingPunct="1">
              <a:lnSpc>
                <a:spcPct val="100000"/>
              </a:lnSpc>
              <a:spcBef>
                <a:spcPts val="0"/>
              </a:spcBef>
              <a:spcAft>
                <a:spcPct val="0"/>
              </a:spcAft>
              <a:buClrTx/>
              <a:buSzTx/>
              <a:buFont typeface="Arial"/>
              <a:buNone/>
              <a:tabLst/>
              <a:defRPr/>
            </a:pPr>
            <a:r>
              <a:rPr kumimoji="0" lang="en-CA" sz="1600" b="0" i="0" u="none" strike="noStrike" kern="1200" cap="none" spc="0" normalizeH="0" baseline="0" noProof="0" dirty="0" smtClean="0">
                <a:ln>
                  <a:noFill/>
                </a:ln>
                <a:solidFill>
                  <a:schemeClr val="bg1"/>
                </a:solidFill>
                <a:effectLst/>
                <a:uLnTx/>
                <a:uFillTx/>
                <a:latin typeface="+mn-lt"/>
                <a:ea typeface="+mn-ea"/>
                <a:cs typeface="+mn-cs"/>
              </a:rPr>
              <a:t>Industries that appear most impacted by seasonality include:</a:t>
            </a:r>
          </a:p>
          <a:p>
            <a:pPr marL="144000" marR="0" lvl="0" indent="-144000"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sz="1600" b="0" i="0" u="none" strike="noStrike" kern="1200" cap="none" spc="0" normalizeH="0" baseline="0" noProof="0" dirty="0" smtClean="0">
                <a:ln>
                  <a:noFill/>
                </a:ln>
                <a:solidFill>
                  <a:schemeClr val="bg1"/>
                </a:solidFill>
                <a:effectLst/>
                <a:uLnTx/>
                <a:uFillTx/>
                <a:latin typeface="+mn-lt"/>
                <a:ea typeface="+mn-ea"/>
                <a:cs typeface="+mn-cs"/>
              </a:rPr>
              <a:t>Retail Trade,</a:t>
            </a:r>
          </a:p>
          <a:p>
            <a:pPr marL="144000" marR="0" lvl="0" indent="-144000"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sz="1600" b="0" i="0" u="none" strike="noStrike" kern="1200" cap="none" spc="0" normalizeH="0" noProof="0" dirty="0" smtClean="0">
                <a:ln>
                  <a:noFill/>
                </a:ln>
                <a:solidFill>
                  <a:schemeClr val="bg1"/>
                </a:solidFill>
                <a:effectLst/>
                <a:uLnTx/>
                <a:uFillTx/>
                <a:latin typeface="+mn-lt"/>
                <a:ea typeface="+mn-ea"/>
                <a:cs typeface="+mn-cs"/>
              </a:rPr>
              <a:t>Construction,</a:t>
            </a:r>
          </a:p>
          <a:p>
            <a:pPr marL="144000" marR="0" lvl="0" indent="-144000"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sz="1600" b="0" i="0" u="none" strike="noStrike" kern="1200" cap="none" spc="0" normalizeH="0" noProof="0" dirty="0" smtClean="0">
                <a:ln>
                  <a:noFill/>
                </a:ln>
                <a:solidFill>
                  <a:schemeClr val="bg1"/>
                </a:solidFill>
                <a:effectLst/>
                <a:uLnTx/>
                <a:uFillTx/>
                <a:latin typeface="+mn-lt"/>
                <a:ea typeface="+mn-ea"/>
                <a:cs typeface="+mn-cs"/>
              </a:rPr>
              <a:t>Automotive &amp; </a:t>
            </a:r>
          </a:p>
          <a:p>
            <a:pPr marL="144000" marR="0" lvl="0" indent="-144000"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sz="1600" b="0" i="0" u="none" strike="noStrike" kern="1200" cap="none" spc="0" normalizeH="0" noProof="0" dirty="0" smtClean="0">
                <a:ln>
                  <a:noFill/>
                </a:ln>
                <a:solidFill>
                  <a:schemeClr val="bg1"/>
                </a:solidFill>
                <a:effectLst/>
                <a:uLnTx/>
                <a:uFillTx/>
                <a:latin typeface="+mn-lt"/>
                <a:ea typeface="+mn-ea"/>
                <a:cs typeface="+mn-cs"/>
              </a:rPr>
              <a:t>Arts/Entertainment &amp; Recreation.</a:t>
            </a:r>
            <a:endParaRPr kumimoji="0" lang="en-CA" sz="1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8071966" cy="1077218"/>
          </a:xfrm>
          <a:prstGeom prst="rect">
            <a:avLst/>
          </a:prstGeom>
          <a:noFill/>
        </p:spPr>
        <p:txBody>
          <a:bodyPr wrap="square" rtlCol="0">
            <a:spAutoFit/>
          </a:bodyPr>
          <a:lstStyle/>
          <a:p>
            <a:r>
              <a:rPr lang="en-US" sz="3200" dirty="0" smtClean="0">
                <a:solidFill>
                  <a:srgbClr val="505150"/>
                </a:solidFill>
                <a:latin typeface="Myriad Pro"/>
                <a:cs typeface="Myriad Pro"/>
              </a:rPr>
              <a:t>Less than half of all SMEs prepare cash flow projections.</a:t>
            </a:r>
            <a:endParaRPr lang="en-US" sz="3200" dirty="0">
              <a:solidFill>
                <a:srgbClr val="505150"/>
              </a:solidFill>
              <a:latin typeface="Myriad Pro"/>
              <a:cs typeface="Myriad Pro"/>
            </a:endParaRPr>
          </a:p>
        </p:txBody>
      </p:sp>
      <p:sp>
        <p:nvSpPr>
          <p:cNvPr id="12" name="TextBox 11"/>
          <p:cNvSpPr txBox="1"/>
          <p:nvPr/>
        </p:nvSpPr>
        <p:spPr>
          <a:xfrm>
            <a:off x="-4536" y="2290373"/>
            <a:ext cx="2988000" cy="895218"/>
          </a:xfrm>
          <a:prstGeom prst="rect">
            <a:avLst/>
          </a:prstGeom>
          <a:solidFill>
            <a:schemeClr val="accent4">
              <a:lumMod val="40000"/>
              <a:lumOff val="60000"/>
              <a:alpha val="74902"/>
            </a:schemeClr>
          </a:solidFill>
          <a:ln>
            <a:noFill/>
          </a:ln>
        </p:spPr>
        <p:txBody>
          <a:bodyPr wrap="square" lIns="216000" tIns="108000" rIns="180000" bIns="108000" rtlCol="0" anchor="ctr" anchorCtr="0">
            <a:spAutoFit/>
          </a:bodyPr>
          <a:lstStyle/>
          <a:p>
            <a:pPr>
              <a:spcAft>
                <a:spcPts val="1200"/>
              </a:spcAft>
            </a:pPr>
            <a:r>
              <a:rPr lang="en-CA" sz="2400" b="1" dirty="0" smtClean="0">
                <a:solidFill>
                  <a:schemeClr val="tx2">
                    <a:lumMod val="60000"/>
                    <a:lumOff val="40000"/>
                  </a:schemeClr>
                </a:solidFill>
                <a:latin typeface="+mn-lt"/>
              </a:rPr>
              <a:t>42% </a:t>
            </a:r>
            <a:r>
              <a:rPr lang="en-CA" sz="2000" dirty="0" smtClean="0">
                <a:solidFill>
                  <a:srgbClr val="505150"/>
                </a:solidFill>
                <a:latin typeface="+mn-lt"/>
              </a:rPr>
              <a:t>of SMEs prepare cash flow projections. </a:t>
            </a:r>
          </a:p>
        </p:txBody>
      </p:sp>
      <p:graphicFrame>
        <p:nvGraphicFramePr>
          <p:cNvPr id="7" name="Chart 6"/>
          <p:cNvGraphicFramePr/>
          <p:nvPr/>
        </p:nvGraphicFramePr>
        <p:xfrm>
          <a:off x="3114503" y="2487982"/>
          <a:ext cx="5689597" cy="3481744"/>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ular Callout 8"/>
          <p:cNvSpPr/>
          <p:nvPr/>
        </p:nvSpPr>
        <p:spPr>
          <a:xfrm>
            <a:off x="4336524" y="1783577"/>
            <a:ext cx="4241430"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b="1" dirty="0" smtClean="0">
                <a:solidFill>
                  <a:schemeClr val="accent6">
                    <a:lumMod val="75000"/>
                  </a:schemeClr>
                </a:solidFill>
                <a:latin typeface="Arial Narrow" pitchFamily="34" charset="0"/>
              </a:rPr>
              <a:t>“OVER WHAT TIME PERIOD DO YOU FORECAST YOUR CASH FLOWS?”</a:t>
            </a:r>
            <a:endParaRPr lang="en-CA" sz="1600" b="1" dirty="0">
              <a:solidFill>
                <a:schemeClr val="accent6">
                  <a:lumMod val="75000"/>
                </a:schemeClr>
              </a:solidFill>
              <a:latin typeface="Arial Narrow" pitchFamily="34" charset="0"/>
            </a:endParaRPr>
          </a:p>
        </p:txBody>
      </p:sp>
      <p:sp>
        <p:nvSpPr>
          <p:cNvPr id="8" name="TextBox 7"/>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whose businesses prepare cash flow projections (n=124</a:t>
            </a:r>
            <a:r>
              <a:rPr lang="en-CA" sz="1200" dirty="0" smtClean="0">
                <a:solidFill>
                  <a:srgbClr val="505150"/>
                </a:solidFill>
              </a:rPr>
              <a:t>).</a:t>
            </a:r>
            <a:endParaRPr lang="en-CA" sz="1200" dirty="0">
              <a:solidFill>
                <a:srgbClr val="505150"/>
              </a:solidFill>
              <a:latin typeface="+mn-lt"/>
            </a:endParaRPr>
          </a:p>
        </p:txBody>
      </p:sp>
      <p:sp>
        <p:nvSpPr>
          <p:cNvPr id="10" name="Content Placeholder 4"/>
          <p:cNvSpPr txBox="1">
            <a:spLocks/>
          </p:cNvSpPr>
          <p:nvPr/>
        </p:nvSpPr>
        <p:spPr>
          <a:xfrm>
            <a:off x="7916090" y="3318678"/>
            <a:ext cx="653141" cy="43261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44000" marR="0" lvl="0" indent="-144000" algn="ctr" defTabSz="457200" rtl="0" eaLnBrk="1" fontAlgn="base" latinLnBrk="0" hangingPunct="1">
              <a:lnSpc>
                <a:spcPct val="100000"/>
              </a:lnSpc>
              <a:spcBef>
                <a:spcPct val="20000"/>
              </a:spcBef>
              <a:spcAft>
                <a:spcPct val="0"/>
              </a:spcAft>
              <a:buClrTx/>
              <a:buSzTx/>
              <a:buFont typeface="Arial"/>
              <a:buNone/>
              <a:tabLst/>
              <a:defRPr/>
            </a:pPr>
            <a:r>
              <a:rPr kumimoji="0" lang="en-CA" sz="1600" b="0" i="0" u="none" strike="noStrike" kern="1200" cap="none" spc="0" normalizeH="0" baseline="0" noProof="0" dirty="0" smtClean="0">
                <a:ln>
                  <a:noFill/>
                </a:ln>
                <a:solidFill>
                  <a:schemeClr val="bg1"/>
                </a:solidFill>
                <a:effectLst/>
                <a:uLnTx/>
                <a:uFillTx/>
                <a:latin typeface="+mn-lt"/>
                <a:ea typeface="+mn-ea"/>
                <a:cs typeface="+mn-cs"/>
              </a:rPr>
              <a:t>49%</a:t>
            </a:r>
          </a:p>
        </p:txBody>
      </p:sp>
      <p:sp>
        <p:nvSpPr>
          <p:cNvPr id="11" name="Right Brace 10"/>
          <p:cNvSpPr/>
          <p:nvPr/>
        </p:nvSpPr>
        <p:spPr>
          <a:xfrm>
            <a:off x="7419699" y="2611742"/>
            <a:ext cx="352698" cy="1868818"/>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13" name="Content Placeholder 4"/>
          <p:cNvSpPr txBox="1">
            <a:spLocks/>
          </p:cNvSpPr>
          <p:nvPr/>
        </p:nvSpPr>
        <p:spPr>
          <a:xfrm>
            <a:off x="138763" y="3635814"/>
            <a:ext cx="3551492" cy="101237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lIns="36000" tIns="36000" rIns="36000" bIns="36000" rtlCol="0" anchor="ctr"/>
          <a:lstStyle/>
          <a:p>
            <a:pPr marR="0" lvl="0" defTabSz="457200" rtl="0" eaLnBrk="1" fontAlgn="base" latinLnBrk="0" hangingPunct="1">
              <a:lnSpc>
                <a:spcPct val="100000"/>
              </a:lnSpc>
              <a:spcBef>
                <a:spcPts val="0"/>
              </a:spcBef>
              <a:spcAft>
                <a:spcPct val="0"/>
              </a:spcAft>
              <a:buClrTx/>
              <a:buSzTx/>
              <a:buFont typeface="Arial"/>
              <a:buNone/>
              <a:tabLst/>
              <a:defRPr/>
            </a:pPr>
            <a:r>
              <a:rPr lang="en-CA" sz="1600" dirty="0" smtClean="0">
                <a:solidFill>
                  <a:schemeClr val="bg1"/>
                </a:solidFill>
              </a:rPr>
              <a:t>SMEs in the Start-up (100%) or Expansion Phases  (56%) </a:t>
            </a:r>
            <a:r>
              <a:rPr kumimoji="0" lang="en-CA" sz="1600" b="0" i="0" u="none" strike="noStrike" kern="1200" cap="none" spc="0" normalizeH="0" noProof="0" dirty="0" smtClean="0">
                <a:ln>
                  <a:noFill/>
                </a:ln>
                <a:solidFill>
                  <a:schemeClr val="bg1"/>
                </a:solidFill>
                <a:effectLst/>
                <a:uLnTx/>
                <a:uFillTx/>
                <a:latin typeface="+mn-lt"/>
                <a:ea typeface="+mn-ea"/>
                <a:cs typeface="+mn-cs"/>
              </a:rPr>
              <a:t>are the most likely to be forecasting their cash flows.</a:t>
            </a:r>
            <a:endParaRPr kumimoji="0" lang="en-CA" sz="1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3" y="782686"/>
            <a:ext cx="8071967" cy="584775"/>
          </a:xfrm>
          <a:prstGeom prst="rect">
            <a:avLst/>
          </a:prstGeom>
          <a:noFill/>
        </p:spPr>
        <p:txBody>
          <a:bodyPr wrap="square" rtlCol="0">
            <a:spAutoFit/>
          </a:bodyPr>
          <a:lstStyle/>
          <a:p>
            <a:r>
              <a:rPr lang="en-US" sz="3200" dirty="0" smtClean="0">
                <a:solidFill>
                  <a:srgbClr val="505150"/>
                </a:solidFill>
                <a:latin typeface="Myriad Pro"/>
                <a:cs typeface="Myriad Pro"/>
              </a:rPr>
              <a:t>How often are cash flow projections revised?</a:t>
            </a:r>
            <a:endParaRPr lang="en-US" sz="3200" dirty="0">
              <a:solidFill>
                <a:srgbClr val="505150"/>
              </a:solidFill>
              <a:latin typeface="Myriad Pro"/>
              <a:cs typeface="Myriad Pro"/>
            </a:endParaRPr>
          </a:p>
        </p:txBody>
      </p:sp>
      <p:graphicFrame>
        <p:nvGraphicFramePr>
          <p:cNvPr id="14" name="Chart 13"/>
          <p:cNvGraphicFramePr/>
          <p:nvPr/>
        </p:nvGraphicFramePr>
        <p:xfrm>
          <a:off x="1149531" y="1410789"/>
          <a:ext cx="7132320" cy="464820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whose businesses prepare cash flow projections (n=126</a:t>
            </a:r>
            <a:r>
              <a:rPr lang="en-CA" sz="1200" dirty="0" smtClean="0">
                <a:solidFill>
                  <a:srgbClr val="505150"/>
                </a:solidFill>
              </a:rPr>
              <a:t>).</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3" y="782686"/>
            <a:ext cx="8071967" cy="1077218"/>
          </a:xfrm>
          <a:prstGeom prst="rect">
            <a:avLst/>
          </a:prstGeom>
          <a:noFill/>
        </p:spPr>
        <p:txBody>
          <a:bodyPr wrap="square" rtlCol="0">
            <a:spAutoFit/>
          </a:bodyPr>
          <a:lstStyle/>
          <a:p>
            <a:r>
              <a:rPr lang="en-US" sz="3200" dirty="0" smtClean="0">
                <a:solidFill>
                  <a:srgbClr val="505150"/>
                </a:solidFill>
                <a:latin typeface="Myriad Pro"/>
                <a:cs typeface="Myriad Pro"/>
              </a:rPr>
              <a:t>What tool(s) are being used for cash flow management?</a:t>
            </a:r>
            <a:endParaRPr lang="en-US" sz="3200" dirty="0">
              <a:solidFill>
                <a:srgbClr val="505150"/>
              </a:solidFill>
              <a:latin typeface="Myriad Pro"/>
              <a:cs typeface="Myriad Pro"/>
            </a:endParaRPr>
          </a:p>
        </p:txBody>
      </p:sp>
      <p:graphicFrame>
        <p:nvGraphicFramePr>
          <p:cNvPr id="14" name="Chart 13"/>
          <p:cNvGraphicFramePr/>
          <p:nvPr/>
        </p:nvGraphicFramePr>
        <p:xfrm>
          <a:off x="1149531" y="1859904"/>
          <a:ext cx="7132320" cy="419908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whose businesses prepare cash flow projections (n=126</a:t>
            </a:r>
            <a:r>
              <a:rPr lang="en-CA" sz="1200" dirty="0" smtClean="0">
                <a:solidFill>
                  <a:srgbClr val="505150"/>
                </a:solidFill>
              </a:rPr>
              <a:t>).</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3" y="638993"/>
            <a:ext cx="8071967" cy="1077218"/>
          </a:xfrm>
          <a:prstGeom prst="rect">
            <a:avLst/>
          </a:prstGeom>
          <a:noFill/>
        </p:spPr>
        <p:txBody>
          <a:bodyPr wrap="square" rtlCol="0">
            <a:spAutoFit/>
          </a:bodyPr>
          <a:lstStyle/>
          <a:p>
            <a:r>
              <a:rPr lang="en-US" sz="3200" dirty="0" smtClean="0">
                <a:solidFill>
                  <a:srgbClr val="505150"/>
                </a:solidFill>
                <a:latin typeface="Myriad Pro"/>
                <a:cs typeface="Myriad Pro"/>
              </a:rPr>
              <a:t>Who is responsible for </a:t>
            </a:r>
            <a:r>
              <a:rPr lang="en-US" sz="3200" u="sng" dirty="0" smtClean="0">
                <a:solidFill>
                  <a:srgbClr val="505150"/>
                </a:solidFill>
                <a:latin typeface="Myriad Pro"/>
                <a:cs typeface="Myriad Pro"/>
              </a:rPr>
              <a:t>developing</a:t>
            </a:r>
            <a:r>
              <a:rPr lang="en-US" sz="3200" dirty="0" smtClean="0">
                <a:solidFill>
                  <a:srgbClr val="505150"/>
                </a:solidFill>
                <a:latin typeface="Myriad Pro"/>
                <a:cs typeface="Myriad Pro"/>
              </a:rPr>
              <a:t> the cash flow projections?</a:t>
            </a:r>
            <a:endParaRPr lang="en-US" sz="3200" dirty="0">
              <a:solidFill>
                <a:srgbClr val="505150"/>
              </a:solidFill>
              <a:latin typeface="Myriad Pro"/>
              <a:cs typeface="Myriad Pro"/>
            </a:endParaRPr>
          </a:p>
        </p:txBody>
      </p:sp>
      <p:sp>
        <p:nvSpPr>
          <p:cNvPr id="9" name="TextBox 8"/>
          <p:cNvSpPr txBox="1"/>
          <p:nvPr/>
        </p:nvSpPr>
        <p:spPr>
          <a:xfrm>
            <a:off x="8164" y="6414275"/>
            <a:ext cx="7098030" cy="646331"/>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whose businesses prepare cash flow projections (n=126</a:t>
            </a:r>
            <a:r>
              <a:rPr lang="en-CA" sz="1200" dirty="0" smtClean="0">
                <a:solidFill>
                  <a:srgbClr val="505150"/>
                </a:solidFill>
              </a:rPr>
              <a:t>); responses mentioned by 4% or more are shown.</a:t>
            </a:r>
          </a:p>
          <a:p>
            <a:endParaRPr lang="en-CA" sz="1200" dirty="0">
              <a:solidFill>
                <a:srgbClr val="505150"/>
              </a:solidFill>
              <a:latin typeface="+mn-lt"/>
            </a:endParaRPr>
          </a:p>
        </p:txBody>
      </p:sp>
      <p:graphicFrame>
        <p:nvGraphicFramePr>
          <p:cNvPr id="5" name="Chart 4"/>
          <p:cNvGraphicFramePr/>
          <p:nvPr/>
        </p:nvGraphicFramePr>
        <p:xfrm>
          <a:off x="3188262" y="1716211"/>
          <a:ext cx="5955738" cy="436984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3063481"/>
            <a:ext cx="2952000" cy="1510771"/>
          </a:xfrm>
          <a:prstGeom prst="rect">
            <a:avLst/>
          </a:prstGeom>
          <a:solidFill>
            <a:schemeClr val="accent4">
              <a:lumMod val="40000"/>
              <a:lumOff val="60000"/>
              <a:alpha val="74902"/>
            </a:schemeClr>
          </a:solidFill>
          <a:ln>
            <a:noFill/>
          </a:ln>
        </p:spPr>
        <p:txBody>
          <a:bodyPr wrap="square" lIns="216000" tIns="108000" rIns="180000" bIns="108000" rtlCol="0" anchor="ctr" anchorCtr="0">
            <a:spAutoFit/>
          </a:bodyPr>
          <a:lstStyle/>
          <a:p>
            <a:pPr>
              <a:spcAft>
                <a:spcPts val="1200"/>
              </a:spcAft>
            </a:pPr>
            <a:r>
              <a:rPr lang="en-CA" sz="2400" b="1" dirty="0" smtClean="0">
                <a:solidFill>
                  <a:schemeClr val="tx2">
                    <a:lumMod val="60000"/>
                    <a:lumOff val="40000"/>
                  </a:schemeClr>
                </a:solidFill>
              </a:rPr>
              <a:t>91% </a:t>
            </a:r>
            <a:r>
              <a:rPr lang="en-CA" sz="2000" dirty="0" smtClean="0">
                <a:solidFill>
                  <a:srgbClr val="505150"/>
                </a:solidFill>
              </a:rPr>
              <a:t>of the cash flow forecasts are being done in-house (versus 9% who use outside help).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3" y="638993"/>
            <a:ext cx="8071967" cy="1077218"/>
          </a:xfrm>
          <a:prstGeom prst="rect">
            <a:avLst/>
          </a:prstGeom>
          <a:noFill/>
        </p:spPr>
        <p:txBody>
          <a:bodyPr wrap="square" rtlCol="0">
            <a:spAutoFit/>
          </a:bodyPr>
          <a:lstStyle/>
          <a:p>
            <a:r>
              <a:rPr lang="en-US" sz="3200" dirty="0" smtClean="0">
                <a:solidFill>
                  <a:srgbClr val="505150"/>
                </a:solidFill>
                <a:latin typeface="Myriad Pro"/>
                <a:cs typeface="Myriad Pro"/>
              </a:rPr>
              <a:t>Who is responsible for the </a:t>
            </a:r>
            <a:r>
              <a:rPr lang="en-US" sz="3200" u="sng" dirty="0" smtClean="0">
                <a:solidFill>
                  <a:srgbClr val="505150"/>
                </a:solidFill>
                <a:latin typeface="Myriad Pro"/>
                <a:cs typeface="Myriad Pro"/>
              </a:rPr>
              <a:t>day-to-day management </a:t>
            </a:r>
            <a:r>
              <a:rPr lang="en-US" sz="3200" dirty="0" smtClean="0">
                <a:solidFill>
                  <a:srgbClr val="505150"/>
                </a:solidFill>
                <a:latin typeface="Myriad Pro"/>
                <a:cs typeface="Myriad Pro"/>
              </a:rPr>
              <a:t>of your cash flow or position?</a:t>
            </a:r>
            <a:endParaRPr lang="en-US" sz="3200" dirty="0">
              <a:solidFill>
                <a:srgbClr val="505150"/>
              </a:solidFill>
              <a:latin typeface="Myriad Pro"/>
              <a:cs typeface="Myriad Pro"/>
            </a:endParaRPr>
          </a:p>
        </p:txBody>
      </p:sp>
      <p:sp>
        <p:nvSpPr>
          <p:cNvPr id="9" name="TextBox 8"/>
          <p:cNvSpPr txBox="1"/>
          <p:nvPr/>
        </p:nvSpPr>
        <p:spPr>
          <a:xfrm>
            <a:off x="8164" y="6414275"/>
            <a:ext cx="7098030" cy="646331"/>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whose businesses prepare cash flow projections (n=126</a:t>
            </a:r>
            <a:r>
              <a:rPr lang="en-CA" sz="1200" dirty="0" smtClean="0">
                <a:solidFill>
                  <a:srgbClr val="505150"/>
                </a:solidFill>
              </a:rPr>
              <a:t>); responses mentioned by 4% or more are shown.</a:t>
            </a:r>
          </a:p>
          <a:p>
            <a:endParaRPr lang="en-CA" sz="1200" dirty="0">
              <a:solidFill>
                <a:srgbClr val="505150"/>
              </a:solidFill>
              <a:latin typeface="+mn-lt"/>
            </a:endParaRPr>
          </a:p>
        </p:txBody>
      </p:sp>
      <p:graphicFrame>
        <p:nvGraphicFramePr>
          <p:cNvPr id="5" name="Chart 4"/>
          <p:cNvGraphicFramePr/>
          <p:nvPr/>
        </p:nvGraphicFramePr>
        <p:xfrm>
          <a:off x="1149531" y="1881051"/>
          <a:ext cx="6387738" cy="43698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3" y="782686"/>
            <a:ext cx="8071967" cy="1077218"/>
          </a:xfrm>
          <a:prstGeom prst="rect">
            <a:avLst/>
          </a:prstGeom>
          <a:noFill/>
        </p:spPr>
        <p:txBody>
          <a:bodyPr wrap="square" rtlCol="0">
            <a:spAutoFit/>
          </a:bodyPr>
          <a:lstStyle/>
          <a:p>
            <a:r>
              <a:rPr lang="en-US" sz="3200" dirty="0" smtClean="0">
                <a:solidFill>
                  <a:srgbClr val="505150"/>
                </a:solidFill>
                <a:latin typeface="Myriad Pro"/>
                <a:cs typeface="Myriad Pro"/>
              </a:rPr>
              <a:t>How often is the cash balance or position being monitored?</a:t>
            </a:r>
            <a:endParaRPr lang="en-US" sz="3200" dirty="0">
              <a:solidFill>
                <a:srgbClr val="505150"/>
              </a:solidFill>
              <a:latin typeface="Myriad Pro"/>
              <a:cs typeface="Myriad Pro"/>
            </a:endParaRPr>
          </a:p>
        </p:txBody>
      </p:sp>
      <p:graphicFrame>
        <p:nvGraphicFramePr>
          <p:cNvPr id="14" name="Chart 13"/>
          <p:cNvGraphicFramePr/>
          <p:nvPr/>
        </p:nvGraphicFramePr>
        <p:xfrm>
          <a:off x="1149531" y="1632857"/>
          <a:ext cx="7132320" cy="464820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whose businesses prepare cash flow projections (n=126</a:t>
            </a:r>
            <a:r>
              <a:rPr lang="en-CA" sz="1200" dirty="0" smtClean="0">
                <a:solidFill>
                  <a:srgbClr val="505150"/>
                </a:solidFill>
              </a:rPr>
              <a:t>).</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1250" y="3479184"/>
            <a:ext cx="6926949" cy="954107"/>
          </a:xfrm>
          <a:prstGeom prst="rect">
            <a:avLst/>
          </a:prstGeom>
          <a:noFill/>
        </p:spPr>
        <p:txBody>
          <a:bodyPr wrap="square" rtlCol="0">
            <a:spAutoFit/>
          </a:bodyPr>
          <a:lstStyle/>
          <a:p>
            <a:r>
              <a:rPr lang="en-US" sz="3200" dirty="0" smtClean="0">
                <a:solidFill>
                  <a:schemeClr val="bg1"/>
                </a:solidFill>
                <a:latin typeface="Myriad Pro"/>
                <a:cs typeface="Myriad Pro"/>
              </a:rPr>
              <a:t>Female </a:t>
            </a:r>
            <a:r>
              <a:rPr lang="en-US" sz="3200" dirty="0" err="1" smtClean="0">
                <a:solidFill>
                  <a:schemeClr val="bg1"/>
                </a:solidFill>
                <a:latin typeface="Myriad Pro"/>
                <a:cs typeface="Myriad Pro"/>
              </a:rPr>
              <a:t>vs</a:t>
            </a:r>
            <a:r>
              <a:rPr lang="en-US" sz="3200" dirty="0" smtClean="0">
                <a:solidFill>
                  <a:schemeClr val="bg1"/>
                </a:solidFill>
                <a:latin typeface="Myriad Pro"/>
                <a:cs typeface="Myriad Pro"/>
              </a:rPr>
              <a:t> Male Entrepreneurs</a:t>
            </a:r>
            <a:endParaRPr lang="en-US" sz="3200" i="1" dirty="0" smtClean="0">
              <a:solidFill>
                <a:schemeClr val="bg1"/>
              </a:solidFill>
              <a:latin typeface="Myriad Pro"/>
              <a:cs typeface="Myriad Pro"/>
            </a:endParaRPr>
          </a:p>
          <a:p>
            <a:endParaRPr lang="en-CA" sz="2400" i="1" dirty="0" smtClean="0">
              <a:solidFill>
                <a:schemeClr val="bg1"/>
              </a:solidFill>
              <a:latin typeface="Myriad Pro"/>
              <a:cs typeface="Myriad Pro"/>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(Summary)</a:t>
            </a:r>
            <a:endParaRPr lang="en-US" sz="3200" i="1" dirty="0">
              <a:solidFill>
                <a:srgbClr val="505150"/>
              </a:solidFill>
              <a:latin typeface="Myriad Pro"/>
              <a:cs typeface="Myriad Pro"/>
            </a:endParaRPr>
          </a:p>
        </p:txBody>
      </p:sp>
      <p:sp>
        <p:nvSpPr>
          <p:cNvPr id="13" name="TextBox 12"/>
          <p:cNvSpPr txBox="1"/>
          <p:nvPr/>
        </p:nvSpPr>
        <p:spPr>
          <a:xfrm>
            <a:off x="4758373" y="1856801"/>
            <a:ext cx="1800000" cy="399600"/>
          </a:xfrm>
          <a:prstGeom prst="rect">
            <a:avLst/>
          </a:prstGeom>
          <a:solidFill>
            <a:srgbClr val="FF3399"/>
          </a:solidFill>
        </p:spPr>
        <p:txBody>
          <a:bodyPr wrap="square" rtlCol="0" anchor="ctr">
            <a:spAutoFit/>
          </a:bodyPr>
          <a:lstStyle/>
          <a:p>
            <a:pPr algn="ctr"/>
            <a:r>
              <a:rPr lang="en-CA" sz="2000" b="1" dirty="0" smtClean="0">
                <a:solidFill>
                  <a:schemeClr val="bg1"/>
                </a:solidFill>
                <a:latin typeface="Arial Narrow" pitchFamily="34" charset="0"/>
              </a:rPr>
              <a:t>FEMALE</a:t>
            </a:r>
            <a:endParaRPr lang="en-CA" sz="2000" b="1" dirty="0">
              <a:solidFill>
                <a:schemeClr val="bg1"/>
              </a:solidFill>
              <a:latin typeface="Arial Narrow" pitchFamily="34" charset="0"/>
            </a:endParaRPr>
          </a:p>
        </p:txBody>
      </p:sp>
      <p:sp>
        <p:nvSpPr>
          <p:cNvPr id="14" name="TextBox 13"/>
          <p:cNvSpPr txBox="1"/>
          <p:nvPr/>
        </p:nvSpPr>
        <p:spPr>
          <a:xfrm>
            <a:off x="2581487" y="1858289"/>
            <a:ext cx="1800000" cy="400110"/>
          </a:xfrm>
          <a:prstGeom prst="rect">
            <a:avLst/>
          </a:prstGeom>
          <a:solidFill>
            <a:schemeClr val="tx2">
              <a:lumMod val="60000"/>
              <a:lumOff val="40000"/>
            </a:schemeClr>
          </a:solidFill>
        </p:spPr>
        <p:txBody>
          <a:bodyPr wrap="square" rtlCol="0" anchor="ctr">
            <a:spAutoFit/>
          </a:bodyPr>
          <a:lstStyle/>
          <a:p>
            <a:pPr algn="ctr"/>
            <a:r>
              <a:rPr lang="en-CA" sz="2000" b="1" dirty="0" smtClean="0">
                <a:solidFill>
                  <a:schemeClr val="bg1"/>
                </a:solidFill>
                <a:latin typeface="Arial Narrow" pitchFamily="34" charset="0"/>
              </a:rPr>
              <a:t>MALE</a:t>
            </a:r>
          </a:p>
        </p:txBody>
      </p:sp>
      <p:pic>
        <p:nvPicPr>
          <p:cNvPr id="15"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11638" y="1731229"/>
            <a:ext cx="704850" cy="647700"/>
          </a:xfrm>
          <a:prstGeom prst="rect">
            <a:avLst/>
          </a:prstGeom>
          <a:noFill/>
          <a:ln w="9525">
            <a:noFill/>
            <a:miter lim="800000"/>
            <a:headEnd/>
            <a:tailEnd/>
          </a:ln>
        </p:spPr>
      </p:pic>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graphicFrame>
        <p:nvGraphicFramePr>
          <p:cNvPr id="20" name="Table 19"/>
          <p:cNvGraphicFramePr>
            <a:graphicFrameLocks noGrp="1"/>
          </p:cNvGraphicFramePr>
          <p:nvPr/>
        </p:nvGraphicFramePr>
        <p:xfrm>
          <a:off x="48124" y="2402163"/>
          <a:ext cx="9047748" cy="3870960"/>
        </p:xfrm>
        <a:graphic>
          <a:graphicData uri="http://schemas.openxmlformats.org/drawingml/2006/table">
            <a:tbl>
              <a:tblPr firstRow="1" bandRow="1">
                <a:tableStyleId>{69CF1AB2-1976-4502-BF36-3FF5EA218861}</a:tableStyleId>
              </a:tblPr>
              <a:tblGrid>
                <a:gridCol w="4523874"/>
                <a:gridCol w="4523874"/>
              </a:tblGrid>
              <a:tr h="370840">
                <a:tc>
                  <a:txBody>
                    <a:bodyPr/>
                    <a:lstStyle/>
                    <a:p>
                      <a:r>
                        <a:rPr lang="en-CA" sz="1600" b="0" dirty="0" smtClean="0"/>
                        <a:t>Own/operate </a:t>
                      </a:r>
                      <a:r>
                        <a:rPr lang="en-CA" sz="1600" b="0" baseline="0" dirty="0" smtClean="0"/>
                        <a:t>a small business with 5 to 49 employees (50% vs. 34% females).</a:t>
                      </a:r>
                      <a:endParaRPr lang="en-CA" sz="1600" b="0" dirty="0" smtClean="0"/>
                    </a:p>
                  </a:txBody>
                  <a:tcPr/>
                </a:tc>
                <a:tc>
                  <a:txBody>
                    <a:bodyPr/>
                    <a:lstStyle/>
                    <a:p>
                      <a:r>
                        <a:rPr lang="en-CA" sz="1600" b="0" dirty="0" smtClean="0"/>
                        <a:t>Own/operate</a:t>
                      </a:r>
                      <a:r>
                        <a:rPr lang="en-CA" sz="1600" b="0" baseline="0" dirty="0" smtClean="0"/>
                        <a:t> </a:t>
                      </a:r>
                      <a:r>
                        <a:rPr lang="en-CA" sz="1600" b="0" dirty="0" smtClean="0"/>
                        <a:t>a</a:t>
                      </a:r>
                      <a:r>
                        <a:rPr lang="en-CA" sz="1600" b="0" baseline="0" dirty="0" smtClean="0"/>
                        <a:t> micro-business with 0 to 4 employees (57% vs. 43% males).</a:t>
                      </a:r>
                      <a:endParaRPr lang="en-CA" sz="1600" b="0" dirty="0"/>
                    </a:p>
                  </a:txBody>
                  <a:tcPr/>
                </a:tc>
              </a:tr>
              <a:tr h="370840">
                <a:tc>
                  <a:txBody>
                    <a:bodyPr/>
                    <a:lstStyle/>
                    <a:p>
                      <a:r>
                        <a:rPr lang="en-CA" sz="1600" dirty="0" smtClean="0"/>
                        <a:t>Spend</a:t>
                      </a:r>
                      <a:r>
                        <a:rPr lang="en-CA" sz="1600" baseline="0" dirty="0" smtClean="0"/>
                        <a:t> most of their time managing their business’ operations (33% vs. 21% females).</a:t>
                      </a:r>
                      <a:endParaRPr lang="en-CA" sz="1600" dirty="0"/>
                    </a:p>
                  </a:txBody>
                  <a:tcPr/>
                </a:tc>
                <a:tc>
                  <a:txBody>
                    <a:bodyPr/>
                    <a:lstStyle/>
                    <a:p>
                      <a:r>
                        <a:rPr lang="en-CA" sz="1600" dirty="0" smtClean="0"/>
                        <a:t>Be</a:t>
                      </a:r>
                      <a:r>
                        <a:rPr lang="en-CA" sz="1600" baseline="0" dirty="0" smtClean="0"/>
                        <a:t> more optimistic about their company’s future (65% ‘much/somewhat better off’ vs. 54% males).</a:t>
                      </a:r>
                      <a:endParaRPr lang="en-CA" sz="1600" dirty="0"/>
                    </a:p>
                  </a:txBody>
                  <a:tcPr/>
                </a:tc>
              </a:tr>
              <a:tr h="370840">
                <a:tc>
                  <a:txBody>
                    <a:bodyPr/>
                    <a:lstStyle/>
                    <a:p>
                      <a:r>
                        <a:rPr lang="en-CA" sz="1600" dirty="0" smtClean="0"/>
                        <a:t>Consider the most important aspect</a:t>
                      </a:r>
                      <a:r>
                        <a:rPr lang="en-CA" sz="1600" baseline="0" dirty="0" smtClean="0"/>
                        <a:t> o</a:t>
                      </a:r>
                      <a:r>
                        <a:rPr lang="en-CA" sz="1600" dirty="0" smtClean="0"/>
                        <a:t>f running their </a:t>
                      </a:r>
                      <a:r>
                        <a:rPr lang="en-CA" sz="1600" baseline="0" dirty="0" smtClean="0"/>
                        <a:t>business to be operations (18% vs. 8% females).</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Spend</a:t>
                      </a:r>
                      <a:r>
                        <a:rPr lang="en-CA" sz="1600" baseline="0" dirty="0" smtClean="0"/>
                        <a:t> most of their time with strategy/future planning (10% vs. 4% males), accounting (10% vs. 4% males) and administration (8% vs. 2% males).</a:t>
                      </a:r>
                      <a:endParaRPr lang="en-CA" sz="1600" dirty="0" smtClean="0"/>
                    </a:p>
                  </a:txBody>
                  <a:tcPr/>
                </a:tc>
              </a:tr>
              <a:tr h="370840">
                <a:tc>
                  <a:txBody>
                    <a:bodyPr/>
                    <a:lstStyle/>
                    <a:p>
                      <a:r>
                        <a:rPr lang="en-CA" sz="1600" dirty="0" smtClean="0"/>
                        <a:t>Have the most difficulty with</a:t>
                      </a:r>
                      <a:r>
                        <a:rPr lang="en-CA" sz="1600" baseline="0" dirty="0" smtClean="0"/>
                        <a:t> human resources &amp; labour (34% vs. 23% females) and sales &amp; customer acquisition (16% vs. 9%).</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Consider the most important aspect</a:t>
                      </a:r>
                      <a:r>
                        <a:rPr lang="en-CA" sz="1600" baseline="0" dirty="0" smtClean="0"/>
                        <a:t> o</a:t>
                      </a:r>
                      <a:r>
                        <a:rPr lang="en-CA" sz="1600" dirty="0" smtClean="0"/>
                        <a:t>f running their </a:t>
                      </a:r>
                      <a:r>
                        <a:rPr lang="en-CA" sz="1600" baseline="0" dirty="0" smtClean="0"/>
                        <a:t>business to be the strategy/future planning (17% vs. 9% males).</a:t>
                      </a:r>
                      <a:endParaRPr lang="en-CA" sz="1600" dirty="0" smtClean="0"/>
                    </a:p>
                  </a:txBody>
                  <a:tcPr/>
                </a:tc>
              </a:tr>
              <a:tr h="370840">
                <a:tc>
                  <a:txBody>
                    <a:bodyPr/>
                    <a:lstStyle/>
                    <a:p>
                      <a:r>
                        <a:rPr lang="en-CA" sz="1600" dirty="0" smtClean="0"/>
                        <a:t>Have plans for purchasing</a:t>
                      </a:r>
                      <a:r>
                        <a:rPr lang="en-CA" sz="1600" baseline="0" dirty="0" smtClean="0"/>
                        <a:t> </a:t>
                      </a:r>
                      <a:r>
                        <a:rPr lang="en-CA" sz="1600" dirty="0" smtClean="0"/>
                        <a:t>new equipment or machinery (63% vs. 53% females) or purchase or build</a:t>
                      </a:r>
                      <a:r>
                        <a:rPr lang="en-CA" sz="1600" baseline="0" dirty="0" smtClean="0"/>
                        <a:t> new commercial real estate (20% vs. 13% females)</a:t>
                      </a:r>
                      <a:r>
                        <a:rPr lang="en-CA" sz="1600" dirty="0" smtClean="0"/>
                        <a:t>.</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Have the most difficulty with financing</a:t>
                      </a:r>
                      <a:r>
                        <a:rPr lang="en-CA" sz="1600" baseline="0" dirty="0" smtClean="0"/>
                        <a:t> &amp; cash flow (13% vs. 6% males) and </a:t>
                      </a:r>
                      <a:r>
                        <a:rPr lang="en-CA" sz="1600" dirty="0" smtClean="0"/>
                        <a:t>marketing,</a:t>
                      </a:r>
                      <a:r>
                        <a:rPr lang="en-CA" sz="1600" baseline="0" dirty="0" smtClean="0"/>
                        <a:t> advertising &amp; PR (13% vs. 7% males).</a:t>
                      </a:r>
                      <a:endParaRPr lang="en-CA" sz="1600" dirty="0" smtClean="0"/>
                    </a:p>
                  </a:txBody>
                  <a:tcPr/>
                </a:tc>
              </a:tr>
            </a:tbl>
          </a:graphicData>
        </a:graphic>
      </p:graphicFrame>
      <p:pic>
        <p:nvPicPr>
          <p:cNvPr id="25" name="Picture 24" descr="Female_symbol.jpg"/>
          <p:cNvPicPr>
            <a:picLocks noChangeAspect="1"/>
          </p:cNvPicPr>
          <p:nvPr/>
        </p:nvPicPr>
        <p:blipFill>
          <a:blip r:embed="rId4"/>
          <a:stretch>
            <a:fillRect/>
          </a:stretch>
        </p:blipFill>
        <p:spPr>
          <a:xfrm>
            <a:off x="6570801" y="1812714"/>
            <a:ext cx="605501" cy="484401"/>
          </a:xfrm>
          <a:prstGeom prst="rect">
            <a:avLst/>
          </a:prstGeom>
        </p:spPr>
      </p:pic>
      <p:pic>
        <p:nvPicPr>
          <p:cNvPr id="26" name="Picture 25" descr="Male_symbol.jpg"/>
          <p:cNvPicPr>
            <a:picLocks noChangeAspect="1"/>
          </p:cNvPicPr>
          <p:nvPr/>
        </p:nvPicPr>
        <p:blipFill>
          <a:blip r:embed="rId5"/>
          <a:stretch>
            <a:fillRect/>
          </a:stretch>
        </p:blipFill>
        <p:spPr>
          <a:xfrm>
            <a:off x="1929355" y="1805195"/>
            <a:ext cx="629368" cy="503494"/>
          </a:xfrm>
          <a:prstGeom prst="rect">
            <a:avLst/>
          </a:prstGeom>
        </p:spPr>
      </p:pic>
      <p:sp>
        <p:nvSpPr>
          <p:cNvPr id="27" name="Rounded Rectangular Callout 26"/>
          <p:cNvSpPr/>
          <p:nvPr/>
        </p:nvSpPr>
        <p:spPr>
          <a:xfrm>
            <a:off x="7243010" y="938464"/>
            <a:ext cx="1800000" cy="720000"/>
          </a:xfrm>
          <a:prstGeom prst="wedgeRoundRectCallout">
            <a:avLst>
              <a:gd name="adj1" fmla="val -33534"/>
              <a:gd name="adj2" fmla="val 67514"/>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CA" sz="1600" dirty="0" smtClean="0">
                <a:solidFill>
                  <a:schemeClr val="accent6">
                    <a:lumMod val="50000"/>
                  </a:schemeClr>
                </a:solidFill>
              </a:rPr>
              <a:t>“THEY ARE </a:t>
            </a:r>
            <a:r>
              <a:rPr lang="en-CA" sz="1600" b="1" u="sng" dirty="0" smtClean="0">
                <a:solidFill>
                  <a:schemeClr val="accent6">
                    <a:lumMod val="50000"/>
                  </a:schemeClr>
                </a:solidFill>
              </a:rPr>
              <a:t>MORE LIKELY</a:t>
            </a:r>
            <a:r>
              <a:rPr lang="en-CA" sz="1600" b="1" dirty="0" smtClean="0">
                <a:solidFill>
                  <a:schemeClr val="accent6">
                    <a:lumMod val="50000"/>
                  </a:schemeClr>
                </a:solidFill>
              </a:rPr>
              <a:t> </a:t>
            </a:r>
            <a:r>
              <a:rPr lang="en-CA" sz="1600" dirty="0" smtClean="0">
                <a:solidFill>
                  <a:schemeClr val="accent6">
                    <a:lumMod val="50000"/>
                  </a:schemeClr>
                </a:solidFill>
              </a:rPr>
              <a:t>TO…”</a:t>
            </a:r>
            <a:endParaRPr lang="en-CA" sz="1600" dirty="0">
              <a:solidFill>
                <a:schemeClr val="accent6">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(Summary) (cont’d)</a:t>
            </a:r>
            <a:endParaRPr lang="en-US" sz="3200" i="1" dirty="0">
              <a:solidFill>
                <a:srgbClr val="505150"/>
              </a:solidFill>
              <a:latin typeface="Myriad Pro"/>
              <a:cs typeface="Myriad Pro"/>
            </a:endParaRPr>
          </a:p>
        </p:txBody>
      </p:sp>
      <p:sp>
        <p:nvSpPr>
          <p:cNvPr id="13" name="TextBox 12"/>
          <p:cNvSpPr txBox="1"/>
          <p:nvPr/>
        </p:nvSpPr>
        <p:spPr>
          <a:xfrm>
            <a:off x="4758373" y="1856801"/>
            <a:ext cx="1800000" cy="399600"/>
          </a:xfrm>
          <a:prstGeom prst="rect">
            <a:avLst/>
          </a:prstGeom>
          <a:solidFill>
            <a:srgbClr val="FF3399"/>
          </a:solidFill>
        </p:spPr>
        <p:txBody>
          <a:bodyPr wrap="square" rtlCol="0" anchor="ctr">
            <a:spAutoFit/>
          </a:bodyPr>
          <a:lstStyle/>
          <a:p>
            <a:pPr algn="ctr"/>
            <a:r>
              <a:rPr lang="en-CA" sz="2000" b="1" dirty="0" smtClean="0">
                <a:solidFill>
                  <a:schemeClr val="bg1"/>
                </a:solidFill>
                <a:latin typeface="Arial Narrow" pitchFamily="34" charset="0"/>
              </a:rPr>
              <a:t>FEMALE</a:t>
            </a:r>
            <a:endParaRPr lang="en-CA" sz="2000" b="1" dirty="0">
              <a:solidFill>
                <a:schemeClr val="bg1"/>
              </a:solidFill>
              <a:latin typeface="Arial Narrow" pitchFamily="34" charset="0"/>
            </a:endParaRPr>
          </a:p>
        </p:txBody>
      </p:sp>
      <p:sp>
        <p:nvSpPr>
          <p:cNvPr id="14" name="TextBox 13"/>
          <p:cNvSpPr txBox="1"/>
          <p:nvPr/>
        </p:nvSpPr>
        <p:spPr>
          <a:xfrm>
            <a:off x="2581487" y="1858289"/>
            <a:ext cx="1800000" cy="400110"/>
          </a:xfrm>
          <a:prstGeom prst="rect">
            <a:avLst/>
          </a:prstGeom>
          <a:solidFill>
            <a:schemeClr val="tx2">
              <a:lumMod val="60000"/>
              <a:lumOff val="40000"/>
            </a:schemeClr>
          </a:solidFill>
        </p:spPr>
        <p:txBody>
          <a:bodyPr wrap="square" rtlCol="0" anchor="ctr">
            <a:spAutoFit/>
          </a:bodyPr>
          <a:lstStyle/>
          <a:p>
            <a:pPr algn="ctr"/>
            <a:r>
              <a:rPr lang="en-CA" sz="2000" b="1" dirty="0" smtClean="0">
                <a:solidFill>
                  <a:schemeClr val="bg1"/>
                </a:solidFill>
                <a:latin typeface="Arial Narrow" pitchFamily="34" charset="0"/>
              </a:rPr>
              <a:t>MALE</a:t>
            </a:r>
          </a:p>
        </p:txBody>
      </p:sp>
      <p:pic>
        <p:nvPicPr>
          <p:cNvPr id="15"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11638" y="1731229"/>
            <a:ext cx="704850" cy="647700"/>
          </a:xfrm>
          <a:prstGeom prst="rect">
            <a:avLst/>
          </a:prstGeom>
          <a:noFill/>
          <a:ln w="9525">
            <a:noFill/>
            <a:miter lim="800000"/>
            <a:headEnd/>
            <a:tailEnd/>
          </a:ln>
        </p:spPr>
      </p:pic>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graphicFrame>
        <p:nvGraphicFramePr>
          <p:cNvPr id="20" name="Table 19"/>
          <p:cNvGraphicFramePr>
            <a:graphicFrameLocks noGrp="1"/>
          </p:cNvGraphicFramePr>
          <p:nvPr/>
        </p:nvGraphicFramePr>
        <p:xfrm>
          <a:off x="48124" y="2402163"/>
          <a:ext cx="9047748" cy="3754120"/>
        </p:xfrm>
        <a:graphic>
          <a:graphicData uri="http://schemas.openxmlformats.org/drawingml/2006/table">
            <a:tbl>
              <a:tblPr firstRow="1" bandRow="1">
                <a:tableStyleId>{69CF1AB2-1976-4502-BF36-3FF5EA218861}</a:tableStyleId>
              </a:tblPr>
              <a:tblGrid>
                <a:gridCol w="4523874"/>
                <a:gridCol w="4523874"/>
              </a:tblGrid>
              <a:tr h="370840">
                <a:tc>
                  <a:txBody>
                    <a:bodyPr/>
                    <a:lstStyle/>
                    <a:p>
                      <a:pPr marL="0" algn="l" defTabSz="457200" rtl="0" eaLnBrk="1" latinLnBrk="0" hangingPunct="1"/>
                      <a:r>
                        <a:rPr lang="en-CA" sz="1600" b="0" kern="1200" dirty="0" smtClean="0">
                          <a:solidFill>
                            <a:schemeClr val="dk1"/>
                          </a:solidFill>
                          <a:latin typeface="+mn-lt"/>
                          <a:ea typeface="+mn-ea"/>
                          <a:cs typeface="+mn-cs"/>
                        </a:rPr>
                        <a:t>Plan to spend a greater portion of their capital investment in Alberta (95% vs. 88% females).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Have plans for investing in IT (46% vs. 36% males) or commercialize new products/services (38% vs. 28% males).</a:t>
                      </a:r>
                    </a:p>
                  </a:txBody>
                  <a:tcPr/>
                </a:tc>
              </a:tr>
              <a:tr h="370840">
                <a:tc>
                  <a:txBody>
                    <a:bodyPr/>
                    <a:lstStyle/>
                    <a:p>
                      <a:r>
                        <a:rPr lang="en-CA" sz="1600" dirty="0" smtClean="0"/>
                        <a:t>Have</a:t>
                      </a:r>
                      <a:r>
                        <a:rPr lang="en-CA" sz="1600" baseline="0" dirty="0" smtClean="0"/>
                        <a:t> an older business (mean 25 years in operation vs. 19 years females).</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Plan to spend a</a:t>
                      </a:r>
                      <a:r>
                        <a:rPr lang="en-CA" sz="1600" baseline="0" dirty="0" smtClean="0"/>
                        <a:t> greater portion of their capital investment in other parts of Canada (8% vs. 3% males)</a:t>
                      </a:r>
                      <a:endParaRPr lang="en-CA" sz="1600" dirty="0" smtClean="0"/>
                    </a:p>
                  </a:txBody>
                  <a:tcPr/>
                </a:tc>
              </a:tr>
              <a:tr h="5752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Have a business in the mature phase </a:t>
                      </a:r>
                      <a:r>
                        <a:rPr lang="en-CA" sz="1600" baseline="0" dirty="0" smtClean="0"/>
                        <a:t>(22% vs. 8% females).</a:t>
                      </a:r>
                      <a:endParaRPr lang="en-CA" sz="1600" dirty="0"/>
                    </a:p>
                  </a:txBody>
                  <a:tcPr/>
                </a:tc>
                <a:tc>
                  <a:txBody>
                    <a:bodyPr/>
                    <a:lstStyle/>
                    <a:p>
                      <a:r>
                        <a:rPr lang="en-CA" sz="1600" dirty="0" smtClean="0"/>
                        <a:t>Have a business in the start-up </a:t>
                      </a:r>
                      <a:r>
                        <a:rPr lang="en-CA" sz="1600" baseline="0" dirty="0" smtClean="0"/>
                        <a:t>(8% vs. 1% males) or initial growth phases (13% vs. 5% males).</a:t>
                      </a:r>
                      <a:endParaRPr lang="en-CA" sz="1600" dirty="0"/>
                    </a:p>
                  </a:txBody>
                  <a:tcPr/>
                </a:tc>
              </a:tr>
              <a:tr h="370840">
                <a:tc>
                  <a:txBody>
                    <a:bodyPr/>
                    <a:lstStyle/>
                    <a:p>
                      <a:r>
                        <a:rPr lang="en-CA" sz="1600" dirty="0" smtClean="0"/>
                        <a:t>Be in the energy</a:t>
                      </a:r>
                      <a:r>
                        <a:rPr lang="en-CA" sz="1600" baseline="0" dirty="0" smtClean="0"/>
                        <a:t> or oil &amp; gas (19% vs. 9% females) or construction (13% vs. 6% females) industries.</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Be in the health care &amp; social assistance</a:t>
                      </a:r>
                      <a:r>
                        <a:rPr lang="en-CA" sz="1600" baseline="0" dirty="0" smtClean="0"/>
                        <a:t> (13% vs. 2% males) or education (6% vs. 2% males) sectors.</a:t>
                      </a:r>
                      <a:endParaRPr lang="en-CA" sz="1600" dirty="0" smtClean="0"/>
                    </a:p>
                  </a:txBody>
                  <a:tcPr/>
                </a:tc>
              </a:tr>
              <a:tr h="370840">
                <a:tc>
                  <a:txBody>
                    <a:bodyPr/>
                    <a:lstStyle/>
                    <a:p>
                      <a:r>
                        <a:rPr lang="en-CA" sz="1600" dirty="0" smtClean="0"/>
                        <a:t>Be</a:t>
                      </a:r>
                      <a:r>
                        <a:rPr lang="en-CA" sz="1600" baseline="0" dirty="0" smtClean="0"/>
                        <a:t> located/ have locations in a rural area (23% vs. 15% females).</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Be</a:t>
                      </a:r>
                      <a:r>
                        <a:rPr lang="en-CA" sz="1600" baseline="0" dirty="0" smtClean="0"/>
                        <a:t> located/ have locations in an urban area (55% vs. 45% males).</a:t>
                      </a:r>
                      <a:endParaRPr lang="en-CA" sz="1600" dirty="0" smtClean="0"/>
                    </a:p>
                  </a:txBody>
                  <a:tcPr/>
                </a:tc>
              </a:tr>
              <a:tr h="370840">
                <a:tc>
                  <a:txBody>
                    <a:bodyPr/>
                    <a:lstStyle/>
                    <a:p>
                      <a:r>
                        <a:rPr lang="en-CA" sz="1600" dirty="0" smtClean="0"/>
                        <a:t>Have a store front (57%</a:t>
                      </a:r>
                      <a:r>
                        <a:rPr lang="en-CA" sz="1600" baseline="0" dirty="0" smtClean="0"/>
                        <a:t> vs. 47% female).</a:t>
                      </a:r>
                      <a:endParaRPr lang="en-CA"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Not have</a:t>
                      </a:r>
                      <a:r>
                        <a:rPr lang="en-CA" sz="1600" baseline="0" dirty="0" smtClean="0"/>
                        <a:t> a store front (53% vs. 43% males).</a:t>
                      </a:r>
                      <a:endParaRPr lang="en-CA" sz="1600" dirty="0" smtClean="0"/>
                    </a:p>
                  </a:txBody>
                  <a:tcPr/>
                </a:tc>
              </a:tr>
            </a:tbl>
          </a:graphicData>
        </a:graphic>
      </p:graphicFrame>
      <p:pic>
        <p:nvPicPr>
          <p:cNvPr id="25" name="Picture 24" descr="Female_symbol.jpg"/>
          <p:cNvPicPr>
            <a:picLocks noChangeAspect="1"/>
          </p:cNvPicPr>
          <p:nvPr/>
        </p:nvPicPr>
        <p:blipFill>
          <a:blip r:embed="rId4"/>
          <a:stretch>
            <a:fillRect/>
          </a:stretch>
        </p:blipFill>
        <p:spPr>
          <a:xfrm>
            <a:off x="6570801" y="1812714"/>
            <a:ext cx="605501" cy="484401"/>
          </a:xfrm>
          <a:prstGeom prst="rect">
            <a:avLst/>
          </a:prstGeom>
        </p:spPr>
      </p:pic>
      <p:pic>
        <p:nvPicPr>
          <p:cNvPr id="26" name="Picture 25" descr="Male_symbol.jpg"/>
          <p:cNvPicPr>
            <a:picLocks noChangeAspect="1"/>
          </p:cNvPicPr>
          <p:nvPr/>
        </p:nvPicPr>
        <p:blipFill>
          <a:blip r:embed="rId5"/>
          <a:stretch>
            <a:fillRect/>
          </a:stretch>
        </p:blipFill>
        <p:spPr>
          <a:xfrm>
            <a:off x="1929355" y="1805195"/>
            <a:ext cx="629368" cy="503494"/>
          </a:xfrm>
          <a:prstGeom prst="rect">
            <a:avLst/>
          </a:prstGeom>
        </p:spPr>
      </p:pic>
      <p:sp>
        <p:nvSpPr>
          <p:cNvPr id="27" name="Rounded Rectangular Callout 26"/>
          <p:cNvSpPr/>
          <p:nvPr/>
        </p:nvSpPr>
        <p:spPr>
          <a:xfrm>
            <a:off x="7243010" y="938464"/>
            <a:ext cx="1800000" cy="720000"/>
          </a:xfrm>
          <a:prstGeom prst="wedgeRoundRectCallout">
            <a:avLst>
              <a:gd name="adj1" fmla="val -33534"/>
              <a:gd name="adj2" fmla="val 67514"/>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CA" sz="1600" dirty="0" smtClean="0">
                <a:solidFill>
                  <a:schemeClr val="accent6">
                    <a:lumMod val="50000"/>
                  </a:schemeClr>
                </a:solidFill>
              </a:rPr>
              <a:t>“THEY ARE </a:t>
            </a:r>
            <a:r>
              <a:rPr lang="en-CA" sz="1600" b="1" u="sng" dirty="0" smtClean="0">
                <a:solidFill>
                  <a:schemeClr val="accent6">
                    <a:lumMod val="50000"/>
                  </a:schemeClr>
                </a:solidFill>
              </a:rPr>
              <a:t>MORE LIKELY</a:t>
            </a:r>
            <a:r>
              <a:rPr lang="en-CA" sz="1600" b="1" dirty="0" smtClean="0">
                <a:solidFill>
                  <a:schemeClr val="accent6">
                    <a:lumMod val="50000"/>
                  </a:schemeClr>
                </a:solidFill>
              </a:rPr>
              <a:t> </a:t>
            </a:r>
            <a:r>
              <a:rPr lang="en-CA" sz="1600" dirty="0" smtClean="0">
                <a:solidFill>
                  <a:schemeClr val="accent6">
                    <a:lumMod val="50000"/>
                  </a:schemeClr>
                </a:solidFill>
              </a:rPr>
              <a:t>TO…”</a:t>
            </a:r>
            <a:endParaRPr lang="en-CA" sz="1600"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505535" y="3479156"/>
            <a:ext cx="7772400" cy="684199"/>
          </a:xfrm>
        </p:spPr>
        <p:txBody>
          <a:bodyPr/>
          <a:lstStyle/>
          <a:p>
            <a:r>
              <a:rPr lang="en-CA" sz="3200" dirty="0" smtClean="0"/>
              <a:t>Background and Methodology</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(Summary) (cont’d)</a:t>
            </a:r>
            <a:endParaRPr lang="en-US" sz="3200" i="1" dirty="0">
              <a:solidFill>
                <a:srgbClr val="505150"/>
              </a:solidFill>
              <a:latin typeface="Myriad Pro"/>
              <a:cs typeface="Myriad Pro"/>
            </a:endParaRPr>
          </a:p>
        </p:txBody>
      </p:sp>
      <p:sp>
        <p:nvSpPr>
          <p:cNvPr id="13" name="TextBox 12"/>
          <p:cNvSpPr txBox="1"/>
          <p:nvPr/>
        </p:nvSpPr>
        <p:spPr>
          <a:xfrm>
            <a:off x="4758373" y="1856801"/>
            <a:ext cx="1800000" cy="399600"/>
          </a:xfrm>
          <a:prstGeom prst="rect">
            <a:avLst/>
          </a:prstGeom>
          <a:solidFill>
            <a:srgbClr val="FF3399"/>
          </a:solidFill>
        </p:spPr>
        <p:txBody>
          <a:bodyPr wrap="square" rtlCol="0" anchor="ctr">
            <a:spAutoFit/>
          </a:bodyPr>
          <a:lstStyle/>
          <a:p>
            <a:pPr algn="ctr"/>
            <a:r>
              <a:rPr lang="en-CA" sz="2000" b="1" dirty="0" smtClean="0">
                <a:solidFill>
                  <a:schemeClr val="bg1"/>
                </a:solidFill>
                <a:latin typeface="Arial Narrow" pitchFamily="34" charset="0"/>
              </a:rPr>
              <a:t>FEMALE</a:t>
            </a:r>
            <a:endParaRPr lang="en-CA" sz="2000" b="1" dirty="0">
              <a:solidFill>
                <a:schemeClr val="bg1"/>
              </a:solidFill>
              <a:latin typeface="Arial Narrow" pitchFamily="34" charset="0"/>
            </a:endParaRPr>
          </a:p>
        </p:txBody>
      </p:sp>
      <p:sp>
        <p:nvSpPr>
          <p:cNvPr id="14" name="TextBox 13"/>
          <p:cNvSpPr txBox="1"/>
          <p:nvPr/>
        </p:nvSpPr>
        <p:spPr>
          <a:xfrm>
            <a:off x="2581487" y="1858289"/>
            <a:ext cx="1800000" cy="400110"/>
          </a:xfrm>
          <a:prstGeom prst="rect">
            <a:avLst/>
          </a:prstGeom>
          <a:solidFill>
            <a:schemeClr val="tx2">
              <a:lumMod val="60000"/>
              <a:lumOff val="40000"/>
            </a:schemeClr>
          </a:solidFill>
        </p:spPr>
        <p:txBody>
          <a:bodyPr wrap="square" rtlCol="0" anchor="ctr">
            <a:spAutoFit/>
          </a:bodyPr>
          <a:lstStyle/>
          <a:p>
            <a:pPr algn="ctr"/>
            <a:r>
              <a:rPr lang="en-CA" sz="2000" b="1" dirty="0" smtClean="0">
                <a:solidFill>
                  <a:schemeClr val="bg1"/>
                </a:solidFill>
                <a:latin typeface="Arial Narrow" pitchFamily="34" charset="0"/>
              </a:rPr>
              <a:t>MALE</a:t>
            </a:r>
          </a:p>
        </p:txBody>
      </p:sp>
      <p:pic>
        <p:nvPicPr>
          <p:cNvPr id="15"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11638" y="1731229"/>
            <a:ext cx="704850" cy="647700"/>
          </a:xfrm>
          <a:prstGeom prst="rect">
            <a:avLst/>
          </a:prstGeom>
          <a:noFill/>
          <a:ln w="9525">
            <a:noFill/>
            <a:miter lim="800000"/>
            <a:headEnd/>
            <a:tailEnd/>
          </a:ln>
        </p:spPr>
      </p:pic>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graphicFrame>
        <p:nvGraphicFramePr>
          <p:cNvPr id="20" name="Table 19"/>
          <p:cNvGraphicFramePr>
            <a:graphicFrameLocks noGrp="1"/>
          </p:cNvGraphicFramePr>
          <p:nvPr/>
        </p:nvGraphicFramePr>
        <p:xfrm>
          <a:off x="48124" y="2402163"/>
          <a:ext cx="9047748" cy="949960"/>
        </p:xfrm>
        <a:graphic>
          <a:graphicData uri="http://schemas.openxmlformats.org/drawingml/2006/table">
            <a:tbl>
              <a:tblPr firstRow="1" bandRow="1">
                <a:tableStyleId>{69CF1AB2-1976-4502-BF36-3FF5EA218861}</a:tableStyleId>
              </a:tblPr>
              <a:tblGrid>
                <a:gridCol w="4523874"/>
                <a:gridCol w="4523874"/>
              </a:tblGrid>
              <a:tr h="370840">
                <a:tc>
                  <a:txBody>
                    <a:bodyPr/>
                    <a:lstStyle/>
                    <a:p>
                      <a:pPr marL="0" algn="l" defTabSz="457200" rtl="0" eaLnBrk="1" latinLnBrk="0" hangingPunct="1"/>
                      <a:endParaRPr lang="en-CA"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Have annual revenues less than $1M</a:t>
                      </a:r>
                      <a:r>
                        <a:rPr lang="en-CA" sz="1600" b="0" kern="1200" baseline="0" dirty="0" smtClean="0">
                          <a:solidFill>
                            <a:schemeClr val="dk1"/>
                          </a:solidFill>
                          <a:latin typeface="+mn-lt"/>
                          <a:ea typeface="+mn-ea"/>
                          <a:cs typeface="+mn-cs"/>
                        </a:rPr>
                        <a:t> (65% vs. 45% males).</a:t>
                      </a:r>
                      <a:endParaRPr lang="en-CA" sz="1600" b="0" kern="1200" dirty="0" smtClean="0">
                        <a:solidFill>
                          <a:schemeClr val="dk1"/>
                        </a:solidFill>
                        <a:latin typeface="+mn-lt"/>
                        <a:ea typeface="+mn-ea"/>
                        <a:cs typeface="+mn-cs"/>
                      </a:endParaRPr>
                    </a:p>
                  </a:txBody>
                  <a:tcPr/>
                </a:tc>
              </a:tr>
              <a:tr h="370840">
                <a:tc>
                  <a:txBody>
                    <a:bodyPr/>
                    <a:lstStyle/>
                    <a:p>
                      <a:pPr marL="0" algn="l" defTabSz="457200" rtl="0" eaLnBrk="1" latinLnBrk="0" hangingPunct="1"/>
                      <a:endParaRPr lang="en-CA"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Be younger (45%</a:t>
                      </a:r>
                      <a:r>
                        <a:rPr lang="en-CA" sz="1600" b="0" kern="1200" baseline="0" dirty="0" smtClean="0">
                          <a:solidFill>
                            <a:schemeClr val="dk1"/>
                          </a:solidFill>
                          <a:latin typeface="+mn-lt"/>
                          <a:ea typeface="+mn-ea"/>
                          <a:cs typeface="+mn-cs"/>
                        </a:rPr>
                        <a:t> ‘18 to 44’ vs. 25% males).</a:t>
                      </a:r>
                      <a:endParaRPr lang="en-CA" sz="1600" b="0" kern="1200" dirty="0" smtClean="0">
                        <a:solidFill>
                          <a:schemeClr val="dk1"/>
                        </a:solidFill>
                        <a:latin typeface="+mn-lt"/>
                        <a:ea typeface="+mn-ea"/>
                        <a:cs typeface="+mn-cs"/>
                      </a:endParaRPr>
                    </a:p>
                  </a:txBody>
                  <a:tcPr/>
                </a:tc>
              </a:tr>
            </a:tbl>
          </a:graphicData>
        </a:graphic>
      </p:graphicFrame>
      <p:pic>
        <p:nvPicPr>
          <p:cNvPr id="25" name="Picture 24" descr="Female_symbol.jpg"/>
          <p:cNvPicPr>
            <a:picLocks noChangeAspect="1"/>
          </p:cNvPicPr>
          <p:nvPr/>
        </p:nvPicPr>
        <p:blipFill>
          <a:blip r:embed="rId4"/>
          <a:stretch>
            <a:fillRect/>
          </a:stretch>
        </p:blipFill>
        <p:spPr>
          <a:xfrm>
            <a:off x="6570801" y="1812714"/>
            <a:ext cx="605501" cy="484401"/>
          </a:xfrm>
          <a:prstGeom prst="rect">
            <a:avLst/>
          </a:prstGeom>
        </p:spPr>
      </p:pic>
      <p:pic>
        <p:nvPicPr>
          <p:cNvPr id="26" name="Picture 25" descr="Male_symbol.jpg"/>
          <p:cNvPicPr>
            <a:picLocks noChangeAspect="1"/>
          </p:cNvPicPr>
          <p:nvPr/>
        </p:nvPicPr>
        <p:blipFill>
          <a:blip r:embed="rId5"/>
          <a:stretch>
            <a:fillRect/>
          </a:stretch>
        </p:blipFill>
        <p:spPr>
          <a:xfrm>
            <a:off x="1929355" y="1805195"/>
            <a:ext cx="629368" cy="503494"/>
          </a:xfrm>
          <a:prstGeom prst="rect">
            <a:avLst/>
          </a:prstGeom>
        </p:spPr>
      </p:pic>
      <p:sp>
        <p:nvSpPr>
          <p:cNvPr id="27" name="Rounded Rectangular Callout 26"/>
          <p:cNvSpPr/>
          <p:nvPr/>
        </p:nvSpPr>
        <p:spPr>
          <a:xfrm>
            <a:off x="7243010" y="938464"/>
            <a:ext cx="1800000" cy="720000"/>
          </a:xfrm>
          <a:prstGeom prst="wedgeRoundRectCallout">
            <a:avLst>
              <a:gd name="adj1" fmla="val -33534"/>
              <a:gd name="adj2" fmla="val 67514"/>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CA" sz="1600" dirty="0" smtClean="0">
                <a:solidFill>
                  <a:schemeClr val="accent6">
                    <a:lumMod val="50000"/>
                  </a:schemeClr>
                </a:solidFill>
              </a:rPr>
              <a:t>“THEY ARE </a:t>
            </a:r>
            <a:r>
              <a:rPr lang="en-CA" sz="1600" b="1" u="sng" dirty="0" smtClean="0">
                <a:solidFill>
                  <a:schemeClr val="accent6">
                    <a:lumMod val="50000"/>
                  </a:schemeClr>
                </a:solidFill>
              </a:rPr>
              <a:t>MORE LIKELY</a:t>
            </a:r>
            <a:r>
              <a:rPr lang="en-CA" sz="1600" b="1" dirty="0" smtClean="0">
                <a:solidFill>
                  <a:schemeClr val="accent6">
                    <a:lumMod val="50000"/>
                  </a:schemeClr>
                </a:solidFill>
              </a:rPr>
              <a:t> </a:t>
            </a:r>
            <a:r>
              <a:rPr lang="en-CA" sz="1600" dirty="0" smtClean="0">
                <a:solidFill>
                  <a:schemeClr val="accent6">
                    <a:lumMod val="50000"/>
                  </a:schemeClr>
                </a:solidFill>
              </a:rPr>
              <a:t>TO…”</a:t>
            </a:r>
            <a:endParaRPr lang="en-CA" sz="1600" dirty="0">
              <a:solidFill>
                <a:schemeClr val="accent6">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a:t>
            </a:r>
            <a:endParaRPr lang="en-US" sz="3200" i="1" dirty="0">
              <a:solidFill>
                <a:srgbClr val="505150"/>
              </a:solidFill>
              <a:latin typeface="Myriad Pro"/>
              <a:cs typeface="Myriad Pro"/>
            </a:endParaRPr>
          </a:p>
        </p:txBody>
      </p:sp>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sp>
        <p:nvSpPr>
          <p:cNvPr id="11" name="TextBox 10"/>
          <p:cNvSpPr txBox="1"/>
          <p:nvPr/>
        </p:nvSpPr>
        <p:spPr>
          <a:xfrm>
            <a:off x="4874313" y="1282378"/>
            <a:ext cx="246944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n-CA" sz="2000" b="1" dirty="0" smtClean="0">
                <a:solidFill>
                  <a:schemeClr val="bg1"/>
                </a:solidFill>
                <a:latin typeface="Arial Narrow" pitchFamily="34" charset="0"/>
              </a:rPr>
              <a:t>DEMOGRAPHICS</a:t>
            </a:r>
          </a:p>
        </p:txBody>
      </p:sp>
      <p:graphicFrame>
        <p:nvGraphicFramePr>
          <p:cNvPr id="12" name="Table 11"/>
          <p:cNvGraphicFramePr>
            <a:graphicFrameLocks noGrp="1"/>
          </p:cNvGraphicFramePr>
          <p:nvPr/>
        </p:nvGraphicFramePr>
        <p:xfrm>
          <a:off x="48124" y="1814319"/>
          <a:ext cx="8978688" cy="2504440"/>
        </p:xfrm>
        <a:graphic>
          <a:graphicData uri="http://schemas.openxmlformats.org/drawingml/2006/table">
            <a:tbl>
              <a:tblPr firstRow="1" bandRow="1">
                <a:tableStyleId>{69CF1AB2-1976-4502-BF36-3FF5EA218861}</a:tableStyleId>
              </a:tblPr>
              <a:tblGrid>
                <a:gridCol w="3685676"/>
                <a:gridCol w="2646506"/>
                <a:gridCol w="2646506"/>
              </a:tblGrid>
              <a:tr h="370840">
                <a:tc>
                  <a:txBody>
                    <a:bodyPr/>
                    <a:lstStyle/>
                    <a:p>
                      <a:pPr marL="0" algn="l" defTabSz="457200" rtl="0" eaLnBrk="1" latinLnBrk="0" hangingPunct="1"/>
                      <a:endParaRPr lang="en-CA" sz="1600" b="0" kern="1200" dirty="0" smtClean="0">
                        <a:solidFill>
                          <a:schemeClr val="dk1"/>
                        </a:solidFill>
                        <a:latin typeface="+mn-lt"/>
                        <a:ea typeface="+mn-ea"/>
                        <a:cs typeface="+mn-cs"/>
                      </a:endParaRPr>
                    </a:p>
                  </a:txBody>
                  <a:tcPr/>
                </a:tc>
                <a:tc>
                  <a:txBody>
                    <a:bodyPr/>
                    <a:lstStyle/>
                    <a:p>
                      <a:pPr marL="0" algn="ctr" defTabSz="457200" rtl="0" eaLnBrk="1" latinLnBrk="0" hangingPunct="1"/>
                      <a:r>
                        <a:rPr lang="en-CA" sz="1600" b="0" kern="1200" dirty="0" smtClean="0">
                          <a:solidFill>
                            <a:schemeClr val="dk1"/>
                          </a:solidFill>
                          <a:latin typeface="+mn-lt"/>
                          <a:ea typeface="+mn-ea"/>
                          <a:cs typeface="+mn-cs"/>
                        </a:rPr>
                        <a:t>MALE</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FEMALE</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Age</a:t>
                      </a:r>
                    </a:p>
                  </a:txBody>
                  <a:tcPr/>
                </a:tc>
                <a:tc>
                  <a:txBody>
                    <a:bodyPr/>
                    <a:lstStyle/>
                    <a:p>
                      <a:pPr marL="0" algn="l" defTabSz="457200" rtl="0" eaLnBrk="1" latinLnBrk="0" hangingPunct="1"/>
                      <a:r>
                        <a:rPr lang="en-CA" sz="1600" b="0" kern="1200" baseline="0" dirty="0" smtClean="0">
                          <a:solidFill>
                            <a:schemeClr val="dk1"/>
                          </a:solidFill>
                          <a:latin typeface="+mn-lt"/>
                          <a:ea typeface="+mn-ea"/>
                          <a:cs typeface="+mn-cs"/>
                        </a:rPr>
                        <a:t>18 to 34 (9%)</a:t>
                      </a:r>
                    </a:p>
                    <a:p>
                      <a:pPr marL="0" algn="l" defTabSz="457200" rtl="0" eaLnBrk="1" latinLnBrk="0" hangingPunct="1"/>
                      <a:r>
                        <a:rPr lang="en-CA" sz="1600" b="0" kern="1200" baseline="0" dirty="0" smtClean="0">
                          <a:solidFill>
                            <a:schemeClr val="dk1"/>
                          </a:solidFill>
                          <a:latin typeface="+mn-lt"/>
                          <a:ea typeface="+mn-ea"/>
                          <a:cs typeface="+mn-cs"/>
                        </a:rPr>
                        <a:t>35 to 44 (16%)</a:t>
                      </a:r>
                    </a:p>
                    <a:p>
                      <a:pPr marL="0" algn="l" defTabSz="457200" rtl="0" eaLnBrk="1" latinLnBrk="0" hangingPunct="1"/>
                      <a:r>
                        <a:rPr lang="en-CA" sz="1600" b="0" kern="1200" baseline="0" dirty="0" smtClean="0">
                          <a:solidFill>
                            <a:schemeClr val="dk1"/>
                          </a:solidFill>
                          <a:latin typeface="+mn-lt"/>
                          <a:ea typeface="+mn-ea"/>
                          <a:cs typeface="+mn-cs"/>
                        </a:rPr>
                        <a:t>45 to 54 (31%)</a:t>
                      </a:r>
                    </a:p>
                    <a:p>
                      <a:pPr marL="0" algn="l" defTabSz="457200" rtl="0" eaLnBrk="1" latinLnBrk="0" hangingPunct="1"/>
                      <a:r>
                        <a:rPr lang="en-CA" sz="1600" b="0" kern="1200" baseline="0" dirty="0" smtClean="0">
                          <a:solidFill>
                            <a:schemeClr val="dk1"/>
                          </a:solidFill>
                          <a:latin typeface="+mn-lt"/>
                          <a:ea typeface="+mn-ea"/>
                          <a:cs typeface="+mn-cs"/>
                        </a:rPr>
                        <a:t>55 to 64 (31%)</a:t>
                      </a:r>
                    </a:p>
                    <a:p>
                      <a:pPr marL="0" algn="l" defTabSz="457200" rtl="0" eaLnBrk="1" latinLnBrk="0" hangingPunct="1"/>
                      <a:r>
                        <a:rPr lang="en-CA" sz="1600" b="0" kern="1200" baseline="0" dirty="0" smtClean="0">
                          <a:solidFill>
                            <a:schemeClr val="dk1"/>
                          </a:solidFill>
                          <a:latin typeface="+mn-lt"/>
                          <a:ea typeface="+mn-ea"/>
                          <a:cs typeface="+mn-cs"/>
                        </a:rPr>
                        <a:t>65 or older (13%)</a:t>
                      </a:r>
                    </a:p>
                  </a:txBody>
                  <a:tcPr/>
                </a:tc>
                <a:tc>
                  <a:txBody>
                    <a:bodyPr/>
                    <a:lstStyle/>
                    <a:p>
                      <a:pPr marL="0" algn="l" defTabSz="457200" rtl="0" eaLnBrk="1" latinLnBrk="0" hangingPunct="1"/>
                      <a:r>
                        <a:rPr lang="en-CA" sz="1600" b="0" kern="1200" baseline="0" dirty="0" smtClean="0">
                          <a:solidFill>
                            <a:schemeClr val="dk1"/>
                          </a:solidFill>
                          <a:latin typeface="+mn-lt"/>
                          <a:ea typeface="+mn-ea"/>
                          <a:cs typeface="+mn-cs"/>
                        </a:rPr>
                        <a:t>18 to 34 (14%)</a:t>
                      </a:r>
                    </a:p>
                    <a:p>
                      <a:pPr marL="0" algn="l" defTabSz="457200" rtl="0" eaLnBrk="1" latinLnBrk="0" hangingPunct="1"/>
                      <a:r>
                        <a:rPr lang="en-CA" sz="1600" b="0" kern="1200" baseline="0" dirty="0" smtClean="0">
                          <a:solidFill>
                            <a:schemeClr val="dk1"/>
                          </a:solidFill>
                          <a:latin typeface="+mn-lt"/>
                          <a:ea typeface="+mn-ea"/>
                          <a:cs typeface="+mn-cs"/>
                        </a:rPr>
                        <a:t>35 to 44 (30%)</a:t>
                      </a:r>
                    </a:p>
                    <a:p>
                      <a:pPr marL="0" algn="l" defTabSz="457200" rtl="0" eaLnBrk="1" latinLnBrk="0" hangingPunct="1"/>
                      <a:r>
                        <a:rPr lang="en-CA" sz="1600" b="0" kern="1200" baseline="0" dirty="0" smtClean="0">
                          <a:solidFill>
                            <a:schemeClr val="dk1"/>
                          </a:solidFill>
                          <a:latin typeface="+mn-lt"/>
                          <a:ea typeface="+mn-ea"/>
                          <a:cs typeface="+mn-cs"/>
                        </a:rPr>
                        <a:t>45 to 54 (34%)</a:t>
                      </a:r>
                    </a:p>
                    <a:p>
                      <a:pPr marL="0" algn="l" defTabSz="457200" rtl="0" eaLnBrk="1" latinLnBrk="0" hangingPunct="1"/>
                      <a:r>
                        <a:rPr lang="en-CA" sz="1600" b="0" kern="1200" baseline="0" dirty="0" smtClean="0">
                          <a:solidFill>
                            <a:schemeClr val="dk1"/>
                          </a:solidFill>
                          <a:latin typeface="+mn-lt"/>
                          <a:ea typeface="+mn-ea"/>
                          <a:cs typeface="+mn-cs"/>
                        </a:rPr>
                        <a:t>55 to 64 (17%)</a:t>
                      </a:r>
                    </a:p>
                    <a:p>
                      <a:pPr marL="0" algn="l" defTabSz="457200" rtl="0" eaLnBrk="1" latinLnBrk="0" hangingPunct="1"/>
                      <a:r>
                        <a:rPr lang="en-CA" sz="1600" b="0" kern="1200" baseline="0" dirty="0" smtClean="0">
                          <a:solidFill>
                            <a:schemeClr val="dk1"/>
                          </a:solidFill>
                          <a:latin typeface="+mn-lt"/>
                          <a:ea typeface="+mn-ea"/>
                          <a:cs typeface="+mn-cs"/>
                        </a:rPr>
                        <a:t>65 or older (5%)</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Decision maker</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Sole decision-maker</a:t>
                      </a:r>
                      <a:r>
                        <a:rPr lang="en-CA" sz="1600" b="0" kern="1200" baseline="0" dirty="0" smtClean="0">
                          <a:solidFill>
                            <a:schemeClr val="dk1"/>
                          </a:solidFill>
                          <a:latin typeface="+mn-lt"/>
                          <a:ea typeface="+mn-ea"/>
                          <a:cs typeface="+mn-cs"/>
                        </a:rPr>
                        <a:t> </a:t>
                      </a:r>
                      <a:r>
                        <a:rPr lang="en-CA" sz="1600" b="0" kern="1200" dirty="0" smtClean="0">
                          <a:solidFill>
                            <a:schemeClr val="dk1"/>
                          </a:solidFill>
                          <a:latin typeface="+mn-lt"/>
                          <a:ea typeface="+mn-ea"/>
                          <a:cs typeface="+mn-cs"/>
                        </a:rPr>
                        <a:t>(48%)</a:t>
                      </a:r>
                    </a:p>
                    <a:p>
                      <a:pPr marL="0" algn="l" defTabSz="457200" rtl="0" eaLnBrk="1" latinLnBrk="0" hangingPunct="1"/>
                      <a:r>
                        <a:rPr lang="en-CA" sz="1600" b="0" kern="1200" baseline="0" dirty="0" smtClean="0">
                          <a:solidFill>
                            <a:schemeClr val="dk1"/>
                          </a:solidFill>
                          <a:latin typeface="+mn-lt"/>
                          <a:ea typeface="+mn-ea"/>
                          <a:cs typeface="+mn-cs"/>
                        </a:rPr>
                        <a:t>Shared responsibility (45%)</a:t>
                      </a:r>
                    </a:p>
                    <a:p>
                      <a:pPr marL="0" algn="l" defTabSz="457200" rtl="0" eaLnBrk="1" latinLnBrk="0" hangingPunct="1"/>
                      <a:r>
                        <a:rPr lang="en-CA" sz="1600" b="0" kern="1200" baseline="0" dirty="0" smtClean="0">
                          <a:solidFill>
                            <a:schemeClr val="dk1"/>
                          </a:solidFill>
                          <a:latin typeface="+mn-lt"/>
                          <a:ea typeface="+mn-ea"/>
                          <a:cs typeface="+mn-cs"/>
                        </a:rPr>
                        <a:t>Influencer (7%)</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Sole decision-maker</a:t>
                      </a:r>
                      <a:r>
                        <a:rPr lang="en-CA" sz="1600" b="0" kern="1200" baseline="0" dirty="0" smtClean="0">
                          <a:solidFill>
                            <a:schemeClr val="dk1"/>
                          </a:solidFill>
                          <a:latin typeface="+mn-lt"/>
                          <a:ea typeface="+mn-ea"/>
                          <a:cs typeface="+mn-cs"/>
                        </a:rPr>
                        <a:t> </a:t>
                      </a:r>
                      <a:r>
                        <a:rPr lang="en-CA" sz="1600" b="0" kern="1200" dirty="0" smtClean="0">
                          <a:solidFill>
                            <a:schemeClr val="dk1"/>
                          </a:solidFill>
                          <a:latin typeface="+mn-lt"/>
                          <a:ea typeface="+mn-ea"/>
                          <a:cs typeface="+mn-cs"/>
                        </a:rPr>
                        <a:t>(39%)</a:t>
                      </a:r>
                    </a:p>
                    <a:p>
                      <a:pPr marL="0" algn="l" defTabSz="457200" rtl="0" eaLnBrk="1" latinLnBrk="0" hangingPunct="1"/>
                      <a:r>
                        <a:rPr lang="en-CA" sz="1600" b="0" kern="1200" baseline="0" dirty="0" smtClean="0">
                          <a:solidFill>
                            <a:schemeClr val="dk1"/>
                          </a:solidFill>
                          <a:latin typeface="+mn-lt"/>
                          <a:ea typeface="+mn-ea"/>
                          <a:cs typeface="+mn-cs"/>
                        </a:rPr>
                        <a:t>Shared responsibility (46%)</a:t>
                      </a:r>
                    </a:p>
                    <a:p>
                      <a:pPr marL="0" algn="l" defTabSz="457200" rtl="0" eaLnBrk="1" latinLnBrk="0" hangingPunct="1"/>
                      <a:r>
                        <a:rPr lang="en-CA" sz="1600" b="0" kern="1200" baseline="0" dirty="0" smtClean="0">
                          <a:solidFill>
                            <a:schemeClr val="dk1"/>
                          </a:solidFill>
                          <a:latin typeface="+mn-lt"/>
                          <a:ea typeface="+mn-ea"/>
                          <a:cs typeface="+mn-cs"/>
                        </a:rPr>
                        <a:t>Influencer (15%)</a:t>
                      </a:r>
                      <a:endParaRPr lang="en-CA" sz="1600" b="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(cont’d)</a:t>
            </a:r>
            <a:endParaRPr lang="en-US" sz="3200" i="1" dirty="0">
              <a:solidFill>
                <a:srgbClr val="505150"/>
              </a:solidFill>
              <a:latin typeface="Myriad Pro"/>
              <a:cs typeface="Myriad Pro"/>
            </a:endParaRPr>
          </a:p>
        </p:txBody>
      </p:sp>
      <p:sp>
        <p:nvSpPr>
          <p:cNvPr id="14" name="TextBox 13"/>
          <p:cNvSpPr txBox="1"/>
          <p:nvPr/>
        </p:nvSpPr>
        <p:spPr>
          <a:xfrm>
            <a:off x="4874313" y="1282378"/>
            <a:ext cx="246944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n-CA" sz="2000" b="1" dirty="0" smtClean="0">
                <a:solidFill>
                  <a:schemeClr val="bg1"/>
                </a:solidFill>
                <a:latin typeface="Arial Narrow" pitchFamily="34" charset="0"/>
              </a:rPr>
              <a:t>FIRMOGRAPHICS</a:t>
            </a:r>
          </a:p>
        </p:txBody>
      </p:sp>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graphicFrame>
        <p:nvGraphicFramePr>
          <p:cNvPr id="20" name="Table 19"/>
          <p:cNvGraphicFramePr>
            <a:graphicFrameLocks noGrp="1"/>
          </p:cNvGraphicFramePr>
          <p:nvPr/>
        </p:nvGraphicFramePr>
        <p:xfrm>
          <a:off x="48124" y="1814319"/>
          <a:ext cx="8978687" cy="4069080"/>
        </p:xfrm>
        <a:graphic>
          <a:graphicData uri="http://schemas.openxmlformats.org/drawingml/2006/table">
            <a:tbl>
              <a:tblPr firstRow="1" bandRow="1">
                <a:tableStyleId>{69CF1AB2-1976-4502-BF36-3FF5EA218861}</a:tableStyleId>
              </a:tblPr>
              <a:tblGrid>
                <a:gridCol w="3794533"/>
                <a:gridCol w="2656114"/>
                <a:gridCol w="2528040"/>
              </a:tblGrid>
              <a:tr h="370840">
                <a:tc>
                  <a:txBody>
                    <a:bodyPr/>
                    <a:lstStyle/>
                    <a:p>
                      <a:pPr marL="0" algn="l" defTabSz="457200" rtl="0" eaLnBrk="1" latinLnBrk="0" hangingPunct="1"/>
                      <a:endParaRPr lang="en-CA" sz="1600" b="0" kern="1200" dirty="0" smtClean="0">
                        <a:solidFill>
                          <a:schemeClr val="dk1"/>
                        </a:solidFill>
                        <a:latin typeface="+mn-lt"/>
                        <a:ea typeface="+mn-ea"/>
                        <a:cs typeface="+mn-cs"/>
                      </a:endParaRPr>
                    </a:p>
                  </a:txBody>
                  <a:tcPr/>
                </a:tc>
                <a:tc>
                  <a:txBody>
                    <a:bodyPr/>
                    <a:lstStyle/>
                    <a:p>
                      <a:pPr marL="0" algn="ctr" defTabSz="457200" rtl="0" eaLnBrk="1" latinLnBrk="0" hangingPunct="1"/>
                      <a:r>
                        <a:rPr lang="en-CA" sz="1600" b="0" kern="1200" dirty="0" smtClean="0">
                          <a:solidFill>
                            <a:schemeClr val="dk1"/>
                          </a:solidFill>
                          <a:latin typeface="+mn-lt"/>
                          <a:ea typeface="+mn-ea"/>
                          <a:cs typeface="+mn-cs"/>
                        </a:rPr>
                        <a:t>MALE</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FEMALE</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Number</a:t>
                      </a:r>
                      <a:r>
                        <a:rPr lang="en-CA" sz="1600" b="0" kern="1200" baseline="0" dirty="0" smtClean="0">
                          <a:solidFill>
                            <a:schemeClr val="dk1"/>
                          </a:solidFill>
                          <a:latin typeface="+mn-lt"/>
                          <a:ea typeface="+mn-ea"/>
                          <a:cs typeface="+mn-cs"/>
                        </a:rPr>
                        <a:t> </a:t>
                      </a:r>
                      <a:r>
                        <a:rPr lang="en-CA" sz="1600" b="0" kern="1200" dirty="0" smtClean="0">
                          <a:solidFill>
                            <a:schemeClr val="dk1"/>
                          </a:solidFill>
                          <a:latin typeface="+mn-lt"/>
                          <a:ea typeface="+mn-ea"/>
                          <a:cs typeface="+mn-cs"/>
                        </a:rPr>
                        <a:t>of employees</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0 to 4 (43%)</a:t>
                      </a:r>
                    </a:p>
                    <a:p>
                      <a:pPr marL="0" algn="l" defTabSz="457200" rtl="0" eaLnBrk="1" latinLnBrk="0" hangingPunct="1"/>
                      <a:r>
                        <a:rPr lang="en-CA" sz="1600" b="0" kern="1200" baseline="0" dirty="0" smtClean="0">
                          <a:solidFill>
                            <a:schemeClr val="dk1"/>
                          </a:solidFill>
                          <a:latin typeface="+mn-lt"/>
                          <a:ea typeface="+mn-ea"/>
                          <a:cs typeface="+mn-cs"/>
                        </a:rPr>
                        <a:t>5 to 49 (50%)</a:t>
                      </a:r>
                    </a:p>
                    <a:p>
                      <a:pPr marL="0" algn="l" defTabSz="457200" rtl="0" eaLnBrk="1" latinLnBrk="0" hangingPunct="1"/>
                      <a:r>
                        <a:rPr lang="en-CA" sz="1600" b="0" kern="1200" baseline="0" dirty="0" smtClean="0">
                          <a:solidFill>
                            <a:schemeClr val="dk1"/>
                          </a:solidFill>
                          <a:latin typeface="+mn-lt"/>
                          <a:ea typeface="+mn-ea"/>
                          <a:cs typeface="+mn-cs"/>
                        </a:rPr>
                        <a:t>50-499 (7%)</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0 to 4 (39%)</a:t>
                      </a:r>
                    </a:p>
                    <a:p>
                      <a:pPr marL="0" algn="l" defTabSz="457200" rtl="0" eaLnBrk="1" latinLnBrk="0" hangingPunct="1"/>
                      <a:r>
                        <a:rPr lang="en-CA" sz="1600" b="0" kern="1200" baseline="0" dirty="0" smtClean="0">
                          <a:solidFill>
                            <a:schemeClr val="dk1"/>
                          </a:solidFill>
                          <a:latin typeface="+mn-lt"/>
                          <a:ea typeface="+mn-ea"/>
                          <a:cs typeface="+mn-cs"/>
                        </a:rPr>
                        <a:t>5 to 49 (46%)</a:t>
                      </a:r>
                    </a:p>
                    <a:p>
                      <a:pPr marL="0" algn="l" defTabSz="457200" rtl="0" eaLnBrk="1" latinLnBrk="0" hangingPunct="1"/>
                      <a:r>
                        <a:rPr lang="en-CA" sz="1600" b="0" kern="1200" baseline="0" dirty="0" smtClean="0">
                          <a:solidFill>
                            <a:schemeClr val="dk1"/>
                          </a:solidFill>
                          <a:latin typeface="+mn-lt"/>
                          <a:ea typeface="+mn-ea"/>
                          <a:cs typeface="+mn-cs"/>
                        </a:rPr>
                        <a:t>50-499 (15%)</a:t>
                      </a:r>
                      <a:endParaRPr lang="en-CA" sz="1600" b="0" kern="1200" dirty="0" smtClean="0">
                        <a:solidFill>
                          <a:schemeClr val="dk1"/>
                        </a:solidFill>
                        <a:latin typeface="+mn-lt"/>
                        <a:ea typeface="+mn-ea"/>
                        <a:cs typeface="+mn-cs"/>
                      </a:endParaRP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Number</a:t>
                      </a:r>
                      <a:r>
                        <a:rPr lang="en-CA" sz="1600" b="0" kern="1200" baseline="0" dirty="0" smtClean="0">
                          <a:solidFill>
                            <a:schemeClr val="dk1"/>
                          </a:solidFill>
                          <a:latin typeface="+mn-lt"/>
                          <a:ea typeface="+mn-ea"/>
                          <a:cs typeface="+mn-cs"/>
                        </a:rPr>
                        <a:t> o</a:t>
                      </a:r>
                      <a:r>
                        <a:rPr lang="en-CA" sz="1600" b="0" kern="1200" dirty="0" smtClean="0">
                          <a:solidFill>
                            <a:schemeClr val="dk1"/>
                          </a:solidFill>
                          <a:latin typeface="+mn-lt"/>
                          <a:ea typeface="+mn-ea"/>
                          <a:cs typeface="+mn-cs"/>
                        </a:rPr>
                        <a:t> f</a:t>
                      </a:r>
                      <a:r>
                        <a:rPr lang="en-CA" sz="1600" b="0" kern="1200" baseline="0" dirty="0" smtClean="0">
                          <a:solidFill>
                            <a:schemeClr val="dk1"/>
                          </a:solidFill>
                          <a:latin typeface="+mn-lt"/>
                          <a:ea typeface="+mn-ea"/>
                          <a:cs typeface="+mn-cs"/>
                        </a:rPr>
                        <a:t> years in operation in Alberta</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25</a:t>
                      </a:r>
                      <a:r>
                        <a:rPr lang="en-CA" sz="1600" b="0" kern="1200" baseline="0" dirty="0" smtClean="0">
                          <a:solidFill>
                            <a:schemeClr val="dk1"/>
                          </a:solidFill>
                          <a:latin typeface="+mn-lt"/>
                          <a:ea typeface="+mn-ea"/>
                          <a:cs typeface="+mn-cs"/>
                        </a:rPr>
                        <a:t> years (mean)</a:t>
                      </a:r>
                      <a:endParaRPr lang="en-CA" sz="1600" b="0" kern="1200" dirty="0" smtClean="0">
                        <a:solidFill>
                          <a:schemeClr val="dk1"/>
                        </a:solidFill>
                        <a:latin typeface="+mn-lt"/>
                        <a:ea typeface="+mn-ea"/>
                        <a:cs typeface="+mn-cs"/>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19 years (mean)</a:t>
                      </a:r>
                    </a:p>
                  </a:txBody>
                  <a:tcPr anchor="ct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Intentionally trying to grow their business</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75%</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81%</a:t>
                      </a:r>
                    </a:p>
                  </a:txBody>
                  <a:tcPr anchor="ct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Business life</a:t>
                      </a:r>
                      <a:r>
                        <a:rPr lang="en-CA" sz="1600" b="0" kern="1200" baseline="0" dirty="0" smtClean="0">
                          <a:solidFill>
                            <a:schemeClr val="dk1"/>
                          </a:solidFill>
                          <a:latin typeface="+mn-lt"/>
                          <a:ea typeface="+mn-ea"/>
                          <a:cs typeface="+mn-cs"/>
                        </a:rPr>
                        <a:t> stage</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Start-up (1%)</a:t>
                      </a:r>
                    </a:p>
                    <a:p>
                      <a:pPr marL="0" algn="l" defTabSz="457200" rtl="0" eaLnBrk="1" latinLnBrk="0" hangingPunct="1"/>
                      <a:r>
                        <a:rPr lang="en-CA" sz="1600" b="0" kern="1200" dirty="0" smtClean="0">
                          <a:solidFill>
                            <a:schemeClr val="dk1"/>
                          </a:solidFill>
                          <a:latin typeface="+mn-lt"/>
                          <a:ea typeface="+mn-ea"/>
                          <a:cs typeface="+mn-cs"/>
                        </a:rPr>
                        <a:t>Initial growth</a:t>
                      </a:r>
                      <a:r>
                        <a:rPr lang="en-CA" sz="1600" b="0" kern="1200" baseline="0" dirty="0" smtClean="0">
                          <a:solidFill>
                            <a:schemeClr val="dk1"/>
                          </a:solidFill>
                          <a:latin typeface="+mn-lt"/>
                          <a:ea typeface="+mn-ea"/>
                          <a:cs typeface="+mn-cs"/>
                        </a:rPr>
                        <a:t> (5%)</a:t>
                      </a:r>
                    </a:p>
                    <a:p>
                      <a:pPr marL="0" algn="l" defTabSz="457200" rtl="0" eaLnBrk="1" latinLnBrk="0" hangingPunct="1"/>
                      <a:r>
                        <a:rPr lang="en-CA" sz="1600" b="0" kern="1200" baseline="0" dirty="0" smtClean="0">
                          <a:solidFill>
                            <a:schemeClr val="dk1"/>
                          </a:solidFill>
                          <a:latin typeface="+mn-lt"/>
                          <a:ea typeface="+mn-ea"/>
                          <a:cs typeface="+mn-cs"/>
                        </a:rPr>
                        <a:t>Established (44%)</a:t>
                      </a:r>
                    </a:p>
                    <a:p>
                      <a:pPr marL="0" algn="l" defTabSz="457200" rtl="0" eaLnBrk="1" latinLnBrk="0" hangingPunct="1"/>
                      <a:r>
                        <a:rPr lang="en-CA" sz="1600" b="0" kern="1200" baseline="0" dirty="0" smtClean="0">
                          <a:solidFill>
                            <a:schemeClr val="dk1"/>
                          </a:solidFill>
                          <a:latin typeface="+mn-lt"/>
                          <a:ea typeface="+mn-ea"/>
                          <a:cs typeface="+mn-cs"/>
                        </a:rPr>
                        <a:t>Expansion (17%)</a:t>
                      </a:r>
                    </a:p>
                    <a:p>
                      <a:pPr marL="0" algn="l" defTabSz="457200" rtl="0" eaLnBrk="1" latinLnBrk="0" hangingPunct="1"/>
                      <a:r>
                        <a:rPr lang="en-CA" sz="1600" b="0" kern="1200" baseline="0" dirty="0" smtClean="0">
                          <a:solidFill>
                            <a:schemeClr val="dk1"/>
                          </a:solidFill>
                          <a:latin typeface="+mn-lt"/>
                          <a:ea typeface="+mn-ea"/>
                          <a:cs typeface="+mn-cs"/>
                        </a:rPr>
                        <a:t>Mature (22%)</a:t>
                      </a:r>
                    </a:p>
                    <a:p>
                      <a:pPr marL="0" algn="l" defTabSz="457200" rtl="0" eaLnBrk="1" latinLnBrk="0" hangingPunct="1"/>
                      <a:r>
                        <a:rPr lang="en-CA" sz="1600" b="0" kern="1200" baseline="0" dirty="0" smtClean="0">
                          <a:solidFill>
                            <a:schemeClr val="dk1"/>
                          </a:solidFill>
                          <a:latin typeface="+mn-lt"/>
                          <a:ea typeface="+mn-ea"/>
                          <a:cs typeface="+mn-cs"/>
                        </a:rPr>
                        <a:t>Winding down (11%)</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Start-up (8%)</a:t>
                      </a:r>
                    </a:p>
                    <a:p>
                      <a:pPr marL="0" algn="l" defTabSz="457200" rtl="0" eaLnBrk="1" latinLnBrk="0" hangingPunct="1"/>
                      <a:r>
                        <a:rPr lang="en-CA" sz="1600" b="0" kern="1200" dirty="0" smtClean="0">
                          <a:solidFill>
                            <a:schemeClr val="dk1"/>
                          </a:solidFill>
                          <a:latin typeface="+mn-lt"/>
                          <a:ea typeface="+mn-ea"/>
                          <a:cs typeface="+mn-cs"/>
                        </a:rPr>
                        <a:t>Initial growth</a:t>
                      </a:r>
                      <a:r>
                        <a:rPr lang="en-CA" sz="1600" b="0" kern="1200" baseline="0" dirty="0" smtClean="0">
                          <a:solidFill>
                            <a:schemeClr val="dk1"/>
                          </a:solidFill>
                          <a:latin typeface="+mn-lt"/>
                          <a:ea typeface="+mn-ea"/>
                          <a:cs typeface="+mn-cs"/>
                        </a:rPr>
                        <a:t> (13%)</a:t>
                      </a:r>
                    </a:p>
                    <a:p>
                      <a:pPr marL="0" algn="l" defTabSz="457200" rtl="0" eaLnBrk="1" latinLnBrk="0" hangingPunct="1"/>
                      <a:r>
                        <a:rPr lang="en-CA" sz="1600" b="0" kern="1200" baseline="0" dirty="0" smtClean="0">
                          <a:solidFill>
                            <a:schemeClr val="dk1"/>
                          </a:solidFill>
                          <a:latin typeface="+mn-lt"/>
                          <a:ea typeface="+mn-ea"/>
                          <a:cs typeface="+mn-cs"/>
                        </a:rPr>
                        <a:t>Established (44%)</a:t>
                      </a:r>
                    </a:p>
                    <a:p>
                      <a:pPr marL="0" algn="l" defTabSz="457200" rtl="0" eaLnBrk="1" latinLnBrk="0" hangingPunct="1"/>
                      <a:r>
                        <a:rPr lang="en-CA" sz="1600" b="0" kern="1200" baseline="0" dirty="0" smtClean="0">
                          <a:solidFill>
                            <a:schemeClr val="dk1"/>
                          </a:solidFill>
                          <a:latin typeface="+mn-lt"/>
                          <a:ea typeface="+mn-ea"/>
                          <a:cs typeface="+mn-cs"/>
                        </a:rPr>
                        <a:t>Expansion (22%)</a:t>
                      </a:r>
                    </a:p>
                    <a:p>
                      <a:pPr marL="0" algn="l" defTabSz="457200" rtl="0" eaLnBrk="1" latinLnBrk="0" hangingPunct="1"/>
                      <a:r>
                        <a:rPr lang="en-CA" sz="1600" b="0" kern="1200" baseline="0" dirty="0" smtClean="0">
                          <a:solidFill>
                            <a:schemeClr val="dk1"/>
                          </a:solidFill>
                          <a:latin typeface="+mn-lt"/>
                          <a:ea typeface="+mn-ea"/>
                          <a:cs typeface="+mn-cs"/>
                        </a:rPr>
                        <a:t>Mature (8%)</a:t>
                      </a:r>
                    </a:p>
                    <a:p>
                      <a:pPr marL="0" algn="l" defTabSz="457200" rtl="0" eaLnBrk="1" latinLnBrk="0" hangingPunct="1"/>
                      <a:r>
                        <a:rPr lang="en-CA" sz="1600" b="0" kern="1200" baseline="0" dirty="0" smtClean="0">
                          <a:solidFill>
                            <a:schemeClr val="dk1"/>
                          </a:solidFill>
                          <a:latin typeface="+mn-lt"/>
                          <a:ea typeface="+mn-ea"/>
                          <a:cs typeface="+mn-cs"/>
                        </a:rPr>
                        <a:t>Winding down (5%)</a:t>
                      </a:r>
                      <a:endParaRPr lang="en-CA" sz="1600" b="0" kern="1200" dirty="0" smtClean="0">
                        <a:solidFill>
                          <a:schemeClr val="dk1"/>
                        </a:solidFill>
                        <a:latin typeface="+mn-lt"/>
                        <a:ea typeface="+mn-ea"/>
                        <a:cs typeface="+mn-cs"/>
                      </a:endParaRP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Have a store front</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Yes (57%)</a:t>
                      </a:r>
                    </a:p>
                    <a:p>
                      <a:pPr marL="0" algn="l" defTabSz="457200" rtl="0" eaLnBrk="1" latinLnBrk="0" hangingPunct="1"/>
                      <a:r>
                        <a:rPr lang="en-CA" sz="1600" b="0" kern="1200" dirty="0" smtClean="0">
                          <a:solidFill>
                            <a:schemeClr val="dk1"/>
                          </a:solidFill>
                          <a:latin typeface="+mn-lt"/>
                          <a:ea typeface="+mn-ea"/>
                          <a:cs typeface="+mn-cs"/>
                        </a:rPr>
                        <a:t>No (43%)</a:t>
                      </a:r>
                    </a:p>
                  </a:txBody>
                  <a:tcPr anchor="ctr"/>
                </a:tc>
                <a:tc>
                  <a:txBody>
                    <a:bodyPr/>
                    <a:lstStyle/>
                    <a:p>
                      <a:pPr marL="0" algn="l" defTabSz="457200" rtl="0" eaLnBrk="1" latinLnBrk="0" hangingPunct="1"/>
                      <a:r>
                        <a:rPr lang="en-CA" sz="1600" b="0" kern="1200" dirty="0" smtClean="0">
                          <a:solidFill>
                            <a:schemeClr val="dk1"/>
                          </a:solidFill>
                          <a:latin typeface="+mn-lt"/>
                          <a:ea typeface="+mn-ea"/>
                          <a:cs typeface="+mn-cs"/>
                        </a:rPr>
                        <a:t>Yes (47%)</a:t>
                      </a:r>
                    </a:p>
                    <a:p>
                      <a:pPr marL="0" algn="l" defTabSz="457200" rtl="0" eaLnBrk="1" latinLnBrk="0" hangingPunct="1"/>
                      <a:r>
                        <a:rPr lang="en-CA" sz="1600" b="0" kern="1200" dirty="0" smtClean="0">
                          <a:solidFill>
                            <a:schemeClr val="dk1"/>
                          </a:solidFill>
                          <a:latin typeface="+mn-lt"/>
                          <a:ea typeface="+mn-ea"/>
                          <a:cs typeface="+mn-cs"/>
                        </a:rPr>
                        <a:t>No (53%)</a:t>
                      </a:r>
                    </a:p>
                  </a:txBody>
                  <a:tcPr anchor="ct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(cont’d)</a:t>
            </a:r>
            <a:endParaRPr lang="en-US" sz="3200" i="1" dirty="0">
              <a:solidFill>
                <a:srgbClr val="505150"/>
              </a:solidFill>
              <a:latin typeface="Myriad Pro"/>
              <a:cs typeface="Myriad Pro"/>
            </a:endParaRPr>
          </a:p>
        </p:txBody>
      </p:sp>
      <p:sp>
        <p:nvSpPr>
          <p:cNvPr id="14" name="TextBox 13"/>
          <p:cNvSpPr txBox="1"/>
          <p:nvPr/>
        </p:nvSpPr>
        <p:spPr>
          <a:xfrm>
            <a:off x="4874313" y="1282378"/>
            <a:ext cx="246944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n-CA" sz="2000" b="1" dirty="0" smtClean="0">
                <a:solidFill>
                  <a:schemeClr val="bg1"/>
                </a:solidFill>
                <a:latin typeface="Arial Narrow" pitchFamily="34" charset="0"/>
              </a:rPr>
              <a:t>FIRMOGRAPHICS</a:t>
            </a:r>
          </a:p>
        </p:txBody>
      </p:sp>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graphicFrame>
        <p:nvGraphicFramePr>
          <p:cNvPr id="20" name="Table 19"/>
          <p:cNvGraphicFramePr>
            <a:graphicFrameLocks noGrp="1"/>
          </p:cNvGraphicFramePr>
          <p:nvPr/>
        </p:nvGraphicFramePr>
        <p:xfrm>
          <a:off x="48124" y="1814319"/>
          <a:ext cx="8978688" cy="3967480"/>
        </p:xfrm>
        <a:graphic>
          <a:graphicData uri="http://schemas.openxmlformats.org/drawingml/2006/table">
            <a:tbl>
              <a:tblPr firstRow="1" bandRow="1">
                <a:tableStyleId>{69CF1AB2-1976-4502-BF36-3FF5EA218861}</a:tableStyleId>
              </a:tblPr>
              <a:tblGrid>
                <a:gridCol w="3685676"/>
                <a:gridCol w="2646506"/>
                <a:gridCol w="2646506"/>
              </a:tblGrid>
              <a:tr h="370840">
                <a:tc>
                  <a:txBody>
                    <a:bodyPr/>
                    <a:lstStyle/>
                    <a:p>
                      <a:pPr marL="0" algn="l" defTabSz="457200" rtl="0" eaLnBrk="1" latinLnBrk="0" hangingPunct="1"/>
                      <a:endParaRPr lang="en-CA" sz="1600" b="0" kern="1200" dirty="0" smtClean="0">
                        <a:solidFill>
                          <a:schemeClr val="dk1"/>
                        </a:solidFill>
                        <a:latin typeface="+mn-lt"/>
                        <a:ea typeface="+mn-ea"/>
                        <a:cs typeface="+mn-cs"/>
                      </a:endParaRPr>
                    </a:p>
                  </a:txBody>
                  <a:tcPr/>
                </a:tc>
                <a:tc>
                  <a:txBody>
                    <a:bodyPr/>
                    <a:lstStyle/>
                    <a:p>
                      <a:pPr marL="0" algn="ctr" defTabSz="457200" rtl="0" eaLnBrk="1" latinLnBrk="0" hangingPunct="1"/>
                      <a:r>
                        <a:rPr lang="en-CA" sz="1600" b="0" kern="1200" dirty="0" smtClean="0">
                          <a:solidFill>
                            <a:schemeClr val="dk1"/>
                          </a:solidFill>
                          <a:latin typeface="+mn-lt"/>
                          <a:ea typeface="+mn-ea"/>
                          <a:cs typeface="+mn-cs"/>
                        </a:rPr>
                        <a:t>MALE</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FEMALE</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Main industry (4% or greater)</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Retail Trade</a:t>
                      </a:r>
                      <a:r>
                        <a:rPr lang="en-CA" sz="1600" b="0" kern="1200" baseline="0" dirty="0" smtClean="0">
                          <a:solidFill>
                            <a:schemeClr val="dk1"/>
                          </a:solidFill>
                          <a:latin typeface="+mn-lt"/>
                          <a:ea typeface="+mn-ea"/>
                          <a:cs typeface="+mn-cs"/>
                        </a:rPr>
                        <a:t> (20%)</a:t>
                      </a:r>
                    </a:p>
                    <a:p>
                      <a:pPr marL="0" algn="l" defTabSz="457200" rtl="0" eaLnBrk="1" latinLnBrk="0" hangingPunct="1"/>
                      <a:r>
                        <a:rPr lang="en-CA" sz="1600" b="0" kern="1200" baseline="0" dirty="0" smtClean="0">
                          <a:solidFill>
                            <a:schemeClr val="dk1"/>
                          </a:solidFill>
                          <a:latin typeface="+mn-lt"/>
                          <a:ea typeface="+mn-ea"/>
                          <a:cs typeface="+mn-cs"/>
                        </a:rPr>
                        <a:t>Energy or Oil &amp; Gas (19%)</a:t>
                      </a:r>
                    </a:p>
                    <a:p>
                      <a:pPr marL="0" algn="l" defTabSz="457200" rtl="0" eaLnBrk="1" latinLnBrk="0" hangingPunct="1"/>
                      <a:r>
                        <a:rPr lang="en-CA" sz="1600" b="0" kern="1200" baseline="0" dirty="0" smtClean="0">
                          <a:solidFill>
                            <a:schemeClr val="dk1"/>
                          </a:solidFill>
                          <a:latin typeface="+mn-lt"/>
                          <a:ea typeface="+mn-ea"/>
                          <a:cs typeface="+mn-cs"/>
                        </a:rPr>
                        <a:t>Construction (13%)</a:t>
                      </a:r>
                    </a:p>
                    <a:p>
                      <a:pPr marL="0" algn="l" defTabSz="457200" rtl="0" eaLnBrk="1" latinLnBrk="0" hangingPunct="1"/>
                      <a:r>
                        <a:rPr lang="en-CA" sz="1600" b="0" kern="1200" baseline="0" dirty="0" smtClean="0">
                          <a:solidFill>
                            <a:schemeClr val="dk1"/>
                          </a:solidFill>
                          <a:latin typeface="+mn-lt"/>
                          <a:ea typeface="+mn-ea"/>
                          <a:cs typeface="+mn-cs"/>
                        </a:rPr>
                        <a:t>Manufacturing (7%)</a:t>
                      </a:r>
                    </a:p>
                    <a:p>
                      <a:pPr marL="0" algn="l" defTabSz="457200" rtl="0" eaLnBrk="1" latinLnBrk="0" hangingPunct="1"/>
                      <a:r>
                        <a:rPr lang="en-CA" sz="1600" b="0" kern="1200" baseline="0" dirty="0" smtClean="0">
                          <a:solidFill>
                            <a:schemeClr val="dk1"/>
                          </a:solidFill>
                          <a:latin typeface="+mn-lt"/>
                          <a:ea typeface="+mn-ea"/>
                          <a:cs typeface="+mn-cs"/>
                        </a:rPr>
                        <a:t>Prof, Scientific, Tech (6%)</a:t>
                      </a:r>
                    </a:p>
                    <a:p>
                      <a:pPr marL="0" algn="l" defTabSz="457200" rtl="0" eaLnBrk="1" latinLnBrk="0" hangingPunct="1"/>
                      <a:r>
                        <a:rPr lang="en-CA" sz="1600" b="0" kern="1200" baseline="0" dirty="0" smtClean="0">
                          <a:solidFill>
                            <a:schemeClr val="dk1"/>
                          </a:solidFill>
                          <a:latin typeface="+mn-lt"/>
                          <a:ea typeface="+mn-ea"/>
                          <a:cs typeface="+mn-cs"/>
                        </a:rPr>
                        <a:t>Automotive (4%)</a:t>
                      </a:r>
                    </a:p>
                    <a:p>
                      <a:pPr marL="0" algn="l" defTabSz="457200" rtl="0" eaLnBrk="1" latinLnBrk="0" hangingPunct="1"/>
                      <a:r>
                        <a:rPr lang="en-CA" sz="1600" b="0" kern="1200" baseline="0" dirty="0" smtClean="0">
                          <a:solidFill>
                            <a:schemeClr val="dk1"/>
                          </a:solidFill>
                          <a:latin typeface="+mn-lt"/>
                          <a:ea typeface="+mn-ea"/>
                          <a:cs typeface="+mn-cs"/>
                        </a:rPr>
                        <a:t>Transport &amp; Warehouse (4%)</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Retail Trade</a:t>
                      </a:r>
                      <a:r>
                        <a:rPr lang="en-CA" sz="1600" b="0" kern="1200" baseline="0" dirty="0" smtClean="0">
                          <a:solidFill>
                            <a:schemeClr val="dk1"/>
                          </a:solidFill>
                          <a:latin typeface="+mn-lt"/>
                          <a:ea typeface="+mn-ea"/>
                          <a:cs typeface="+mn-cs"/>
                        </a:rPr>
                        <a:t> (14%)</a:t>
                      </a:r>
                    </a:p>
                    <a:p>
                      <a:pPr marL="0" algn="l" defTabSz="457200" rtl="0" eaLnBrk="1" latinLnBrk="0" hangingPunct="1"/>
                      <a:r>
                        <a:rPr lang="en-CA" sz="1600" b="0" kern="1200" baseline="0" dirty="0" smtClean="0">
                          <a:solidFill>
                            <a:schemeClr val="dk1"/>
                          </a:solidFill>
                          <a:latin typeface="+mn-lt"/>
                          <a:ea typeface="+mn-ea"/>
                          <a:cs typeface="+mn-cs"/>
                        </a:rPr>
                        <a:t>Health Care &amp; Soc Asst (13%)</a:t>
                      </a:r>
                    </a:p>
                    <a:p>
                      <a:pPr marL="0" algn="l" defTabSz="457200" rtl="0" eaLnBrk="1" latinLnBrk="0" hangingPunct="1"/>
                      <a:r>
                        <a:rPr lang="en-CA" sz="1600" b="0" kern="1200" baseline="0" dirty="0" smtClean="0">
                          <a:solidFill>
                            <a:schemeClr val="dk1"/>
                          </a:solidFill>
                          <a:latin typeface="+mn-lt"/>
                          <a:ea typeface="+mn-ea"/>
                          <a:cs typeface="+mn-cs"/>
                        </a:rPr>
                        <a:t>Energy or Oil &amp; Gas (9%)</a:t>
                      </a:r>
                    </a:p>
                    <a:p>
                      <a:pPr marL="0" marR="0" indent="0" algn="l" defTabSz="457200" rtl="0" eaLnBrk="1" fontAlgn="auto" latinLnBrk="0" hangingPunct="1">
                        <a:lnSpc>
                          <a:spcPct val="100000"/>
                        </a:lnSpc>
                        <a:spcBef>
                          <a:spcPts val="0"/>
                        </a:spcBef>
                        <a:spcAft>
                          <a:spcPts val="0"/>
                        </a:spcAft>
                        <a:buClrTx/>
                        <a:buSzTx/>
                        <a:buFontTx/>
                        <a:buNone/>
                        <a:tabLst/>
                        <a:defRPr/>
                      </a:pPr>
                      <a:r>
                        <a:rPr lang="en-CA" sz="1600" b="0" kern="1200" baseline="0" dirty="0" smtClean="0">
                          <a:solidFill>
                            <a:schemeClr val="dk1"/>
                          </a:solidFill>
                          <a:latin typeface="+mn-lt"/>
                          <a:ea typeface="+mn-ea"/>
                          <a:cs typeface="+mn-cs"/>
                        </a:rPr>
                        <a:t>Prof, Scientific, Tech (8%)</a:t>
                      </a:r>
                    </a:p>
                    <a:p>
                      <a:pPr marL="0" algn="l" defTabSz="457200" rtl="0" eaLnBrk="1" latinLnBrk="0" hangingPunct="1"/>
                      <a:r>
                        <a:rPr lang="en-CA" sz="1600" b="0" kern="1200" baseline="0" dirty="0" smtClean="0">
                          <a:solidFill>
                            <a:schemeClr val="dk1"/>
                          </a:solidFill>
                          <a:latin typeface="+mn-lt"/>
                          <a:ea typeface="+mn-ea"/>
                          <a:cs typeface="+mn-cs"/>
                        </a:rPr>
                        <a:t>Construction (6%)</a:t>
                      </a:r>
                    </a:p>
                    <a:p>
                      <a:pPr marL="0" algn="l" defTabSz="457200" rtl="0" eaLnBrk="1" latinLnBrk="0" hangingPunct="1"/>
                      <a:r>
                        <a:rPr lang="en-CA" sz="1600" b="0" kern="1200" baseline="0" dirty="0" smtClean="0">
                          <a:solidFill>
                            <a:schemeClr val="dk1"/>
                          </a:solidFill>
                          <a:latin typeface="+mn-lt"/>
                          <a:ea typeface="+mn-ea"/>
                          <a:cs typeface="+mn-cs"/>
                        </a:rPr>
                        <a:t>Education (6%)</a:t>
                      </a:r>
                    </a:p>
                    <a:p>
                      <a:pPr marL="0" algn="l" defTabSz="457200" rtl="0" eaLnBrk="1" latinLnBrk="0" hangingPunct="1"/>
                      <a:r>
                        <a:rPr lang="en-CA" sz="1600" b="0" kern="1200" baseline="0" dirty="0" smtClean="0">
                          <a:solidFill>
                            <a:schemeClr val="dk1"/>
                          </a:solidFill>
                          <a:latin typeface="+mn-lt"/>
                          <a:ea typeface="+mn-ea"/>
                          <a:cs typeface="+mn-cs"/>
                        </a:rPr>
                        <a:t>Manufacturing (6%)</a:t>
                      </a:r>
                    </a:p>
                    <a:p>
                      <a:pPr marL="0" algn="l" defTabSz="457200" rtl="0" eaLnBrk="1" latinLnBrk="0" hangingPunct="1"/>
                      <a:r>
                        <a:rPr lang="en-CA" sz="1600" b="0" kern="1200" baseline="0" dirty="0" smtClean="0">
                          <a:solidFill>
                            <a:schemeClr val="dk1"/>
                          </a:solidFill>
                          <a:latin typeface="+mn-lt"/>
                          <a:ea typeface="+mn-ea"/>
                          <a:cs typeface="+mn-cs"/>
                        </a:rPr>
                        <a:t>Arts, Entertain &amp; </a:t>
                      </a:r>
                      <a:r>
                        <a:rPr lang="en-CA" sz="1600" b="0" kern="1200" baseline="0" dirty="0" err="1" smtClean="0">
                          <a:solidFill>
                            <a:schemeClr val="dk1"/>
                          </a:solidFill>
                          <a:latin typeface="+mn-lt"/>
                          <a:ea typeface="+mn-ea"/>
                          <a:cs typeface="+mn-cs"/>
                        </a:rPr>
                        <a:t>Rec</a:t>
                      </a:r>
                      <a:r>
                        <a:rPr lang="en-CA" sz="1600" b="0" kern="1200" baseline="0" dirty="0" smtClean="0">
                          <a:solidFill>
                            <a:schemeClr val="dk1"/>
                          </a:solidFill>
                          <a:latin typeface="+mn-lt"/>
                          <a:ea typeface="+mn-ea"/>
                          <a:cs typeface="+mn-cs"/>
                        </a:rPr>
                        <a:t> (5%)</a:t>
                      </a:r>
                    </a:p>
                    <a:p>
                      <a:pPr marL="0" algn="l" defTabSz="457200" rtl="0" eaLnBrk="1" latinLnBrk="0" hangingPunct="1"/>
                      <a:r>
                        <a:rPr lang="en-CA" sz="1600" b="0" kern="1200" baseline="0" dirty="0" smtClean="0">
                          <a:solidFill>
                            <a:schemeClr val="dk1"/>
                          </a:solidFill>
                          <a:latin typeface="+mn-lt"/>
                          <a:ea typeface="+mn-ea"/>
                          <a:cs typeface="+mn-cs"/>
                        </a:rPr>
                        <a:t>Transport &amp; Warehouse (5%)</a:t>
                      </a:r>
                    </a:p>
                    <a:p>
                      <a:pPr marL="0" algn="l" defTabSz="457200" rtl="0" eaLnBrk="1" latinLnBrk="0" hangingPunct="1"/>
                      <a:r>
                        <a:rPr lang="en-CA" sz="1600" b="0" kern="1200" baseline="0" dirty="0" smtClean="0">
                          <a:solidFill>
                            <a:schemeClr val="dk1"/>
                          </a:solidFill>
                          <a:latin typeface="+mn-lt"/>
                          <a:ea typeface="+mn-ea"/>
                          <a:cs typeface="+mn-cs"/>
                        </a:rPr>
                        <a:t>Hospitality/ Restaurant (4%)</a:t>
                      </a:r>
                    </a:p>
                    <a:p>
                      <a:pPr marL="0" algn="l" defTabSz="457200" rtl="0" eaLnBrk="1" latinLnBrk="0" hangingPunct="1"/>
                      <a:r>
                        <a:rPr lang="en-CA" sz="1600" b="0" kern="1200" baseline="0" dirty="0" smtClean="0">
                          <a:solidFill>
                            <a:schemeClr val="dk1"/>
                          </a:solidFill>
                          <a:latin typeface="+mn-lt"/>
                          <a:ea typeface="+mn-ea"/>
                          <a:cs typeface="+mn-cs"/>
                        </a:rPr>
                        <a:t>Wholesale Trade (4%)</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Business locations</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Urban area (45%)</a:t>
                      </a:r>
                    </a:p>
                    <a:p>
                      <a:pPr marL="0" algn="l" defTabSz="457200" rtl="0" eaLnBrk="1" latinLnBrk="0" hangingPunct="1"/>
                      <a:r>
                        <a:rPr lang="en-CA" sz="1600" b="0" kern="1200" dirty="0" smtClean="0">
                          <a:solidFill>
                            <a:schemeClr val="dk1"/>
                          </a:solidFill>
                          <a:latin typeface="+mn-lt"/>
                          <a:ea typeface="+mn-ea"/>
                          <a:cs typeface="+mn-cs"/>
                        </a:rPr>
                        <a:t>Rural</a:t>
                      </a:r>
                      <a:r>
                        <a:rPr lang="en-CA" sz="1600" b="0" kern="1200" baseline="0" dirty="0" smtClean="0">
                          <a:solidFill>
                            <a:schemeClr val="dk1"/>
                          </a:solidFill>
                          <a:latin typeface="+mn-lt"/>
                          <a:ea typeface="+mn-ea"/>
                          <a:cs typeface="+mn-cs"/>
                        </a:rPr>
                        <a:t> area (23%)</a:t>
                      </a:r>
                    </a:p>
                    <a:p>
                      <a:pPr marL="0" algn="l" defTabSz="457200" rtl="0" eaLnBrk="1" latinLnBrk="0" hangingPunct="1"/>
                      <a:r>
                        <a:rPr lang="en-CA" sz="1600" b="0" kern="1200" baseline="0" dirty="0" smtClean="0">
                          <a:solidFill>
                            <a:schemeClr val="dk1"/>
                          </a:solidFill>
                          <a:latin typeface="+mn-lt"/>
                          <a:ea typeface="+mn-ea"/>
                          <a:cs typeface="+mn-cs"/>
                        </a:rPr>
                        <a:t>Both (32%)</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Urban area (56%)</a:t>
                      </a:r>
                    </a:p>
                    <a:p>
                      <a:pPr marL="0" algn="l" defTabSz="457200" rtl="0" eaLnBrk="1" latinLnBrk="0" hangingPunct="1"/>
                      <a:r>
                        <a:rPr lang="en-CA" sz="1600" b="0" kern="1200" dirty="0" smtClean="0">
                          <a:solidFill>
                            <a:schemeClr val="dk1"/>
                          </a:solidFill>
                          <a:latin typeface="+mn-lt"/>
                          <a:ea typeface="+mn-ea"/>
                          <a:cs typeface="+mn-cs"/>
                        </a:rPr>
                        <a:t>Rural</a:t>
                      </a:r>
                      <a:r>
                        <a:rPr lang="en-CA" sz="1600" b="0" kern="1200" baseline="0" dirty="0" smtClean="0">
                          <a:solidFill>
                            <a:schemeClr val="dk1"/>
                          </a:solidFill>
                          <a:latin typeface="+mn-lt"/>
                          <a:ea typeface="+mn-ea"/>
                          <a:cs typeface="+mn-cs"/>
                        </a:rPr>
                        <a:t> area (15%)</a:t>
                      </a:r>
                    </a:p>
                    <a:p>
                      <a:pPr marL="0" algn="l" defTabSz="457200" rtl="0" eaLnBrk="1" latinLnBrk="0" hangingPunct="1"/>
                      <a:r>
                        <a:rPr lang="en-CA" sz="1600" b="0" kern="1200" baseline="0" dirty="0" smtClean="0">
                          <a:solidFill>
                            <a:schemeClr val="dk1"/>
                          </a:solidFill>
                          <a:latin typeface="+mn-lt"/>
                          <a:ea typeface="+mn-ea"/>
                          <a:cs typeface="+mn-cs"/>
                        </a:rPr>
                        <a:t>Both (29%)</a:t>
                      </a:r>
                      <a:endParaRPr lang="en-CA" sz="1600" b="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107" y="677090"/>
            <a:ext cx="8292073" cy="1077218"/>
          </a:xfrm>
          <a:prstGeom prst="rect">
            <a:avLst/>
          </a:prstGeom>
          <a:noFill/>
        </p:spPr>
        <p:txBody>
          <a:bodyPr wrap="square" rtlCol="0">
            <a:spAutoFit/>
          </a:bodyPr>
          <a:lstStyle/>
          <a:p>
            <a:r>
              <a:rPr lang="en-US" sz="3200" dirty="0" smtClean="0">
                <a:solidFill>
                  <a:srgbClr val="505150"/>
                </a:solidFill>
                <a:latin typeface="Myriad Pro"/>
                <a:cs typeface="Myriad Pro"/>
              </a:rPr>
              <a:t>Just how different are women and men entrepreneurs? (cont’d)</a:t>
            </a:r>
            <a:endParaRPr lang="en-US" sz="3200" i="1" dirty="0">
              <a:solidFill>
                <a:srgbClr val="505150"/>
              </a:solidFill>
              <a:latin typeface="Myriad Pro"/>
              <a:cs typeface="Myriad Pro"/>
            </a:endParaRPr>
          </a:p>
        </p:txBody>
      </p:sp>
      <p:sp>
        <p:nvSpPr>
          <p:cNvPr id="14" name="TextBox 13"/>
          <p:cNvSpPr txBox="1"/>
          <p:nvPr/>
        </p:nvSpPr>
        <p:spPr>
          <a:xfrm>
            <a:off x="4874313" y="1282378"/>
            <a:ext cx="2469444"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n-CA" sz="2000" b="1" dirty="0" smtClean="0">
                <a:solidFill>
                  <a:schemeClr val="bg1"/>
                </a:solidFill>
                <a:latin typeface="Arial Narrow" pitchFamily="34" charset="0"/>
              </a:rPr>
              <a:t>FIRMOGRAPHICS</a:t>
            </a:r>
          </a:p>
        </p:txBody>
      </p:sp>
      <p:sp>
        <p:nvSpPr>
          <p:cNvPr id="21" name="TextBox 20"/>
          <p:cNvSpPr txBox="1"/>
          <p:nvPr/>
        </p:nvSpPr>
        <p:spPr>
          <a:xfrm>
            <a:off x="8164" y="6572210"/>
            <a:ext cx="7885770"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female (n=219) and male (n=181) respondents.</a:t>
            </a:r>
            <a:endParaRPr lang="en-CA" sz="1200" dirty="0">
              <a:solidFill>
                <a:srgbClr val="505150"/>
              </a:solidFill>
              <a:latin typeface="+mn-lt"/>
            </a:endParaRPr>
          </a:p>
        </p:txBody>
      </p:sp>
      <p:graphicFrame>
        <p:nvGraphicFramePr>
          <p:cNvPr id="20" name="Table 19"/>
          <p:cNvGraphicFramePr>
            <a:graphicFrameLocks noGrp="1"/>
          </p:cNvGraphicFramePr>
          <p:nvPr/>
        </p:nvGraphicFramePr>
        <p:xfrm>
          <a:off x="48124" y="1814319"/>
          <a:ext cx="8978688" cy="3815080"/>
        </p:xfrm>
        <a:graphic>
          <a:graphicData uri="http://schemas.openxmlformats.org/drawingml/2006/table">
            <a:tbl>
              <a:tblPr firstRow="1" bandRow="1">
                <a:tableStyleId>{69CF1AB2-1976-4502-BF36-3FF5EA218861}</a:tableStyleId>
              </a:tblPr>
              <a:tblGrid>
                <a:gridCol w="3685676"/>
                <a:gridCol w="2646506"/>
                <a:gridCol w="2646506"/>
              </a:tblGrid>
              <a:tr h="370840">
                <a:tc>
                  <a:txBody>
                    <a:bodyPr/>
                    <a:lstStyle/>
                    <a:p>
                      <a:pPr marL="0" algn="l" defTabSz="457200" rtl="0" eaLnBrk="1" latinLnBrk="0" hangingPunct="1"/>
                      <a:endParaRPr lang="en-CA" sz="1600" b="0" kern="1200" dirty="0" smtClean="0">
                        <a:solidFill>
                          <a:schemeClr val="dk1"/>
                        </a:solidFill>
                        <a:latin typeface="+mn-lt"/>
                        <a:ea typeface="+mn-ea"/>
                        <a:cs typeface="+mn-cs"/>
                      </a:endParaRPr>
                    </a:p>
                  </a:txBody>
                  <a:tcPr/>
                </a:tc>
                <a:tc>
                  <a:txBody>
                    <a:bodyPr/>
                    <a:lstStyle/>
                    <a:p>
                      <a:pPr marL="0" algn="ctr" defTabSz="457200" rtl="0" eaLnBrk="1" latinLnBrk="0" hangingPunct="1"/>
                      <a:r>
                        <a:rPr lang="en-CA" sz="1600" b="0" kern="1200" dirty="0" smtClean="0">
                          <a:solidFill>
                            <a:schemeClr val="dk1"/>
                          </a:solidFill>
                          <a:latin typeface="+mn-lt"/>
                          <a:ea typeface="+mn-ea"/>
                          <a:cs typeface="+mn-cs"/>
                        </a:rPr>
                        <a:t>MALE</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sz="1600" b="0" kern="1200" dirty="0" smtClean="0">
                          <a:solidFill>
                            <a:schemeClr val="dk1"/>
                          </a:solidFill>
                          <a:latin typeface="+mn-lt"/>
                          <a:ea typeface="+mn-ea"/>
                          <a:cs typeface="+mn-cs"/>
                        </a:rPr>
                        <a:t>FEMALE</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Markets</a:t>
                      </a:r>
                      <a:r>
                        <a:rPr lang="en-CA" sz="1600" b="0" kern="1200" baseline="0" dirty="0" smtClean="0">
                          <a:solidFill>
                            <a:schemeClr val="dk1"/>
                          </a:solidFill>
                          <a:latin typeface="+mn-lt"/>
                          <a:ea typeface="+mn-ea"/>
                          <a:cs typeface="+mn-cs"/>
                        </a:rPr>
                        <a:t> serviced</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baseline="0" dirty="0" smtClean="0">
                          <a:solidFill>
                            <a:schemeClr val="dk1"/>
                          </a:solidFill>
                          <a:latin typeface="+mn-lt"/>
                          <a:ea typeface="+mn-ea"/>
                          <a:cs typeface="+mn-cs"/>
                        </a:rPr>
                        <a:t>Within Alberta (99%)</a:t>
                      </a:r>
                    </a:p>
                    <a:p>
                      <a:pPr marL="0" algn="l" defTabSz="457200" rtl="0" eaLnBrk="1" latinLnBrk="0" hangingPunct="1"/>
                      <a:r>
                        <a:rPr lang="en-CA" sz="1600" b="0" kern="1200" baseline="0" dirty="0" smtClean="0">
                          <a:solidFill>
                            <a:schemeClr val="dk1"/>
                          </a:solidFill>
                          <a:latin typeface="+mn-lt"/>
                          <a:ea typeface="+mn-ea"/>
                          <a:cs typeface="+mn-cs"/>
                        </a:rPr>
                        <a:t>Other Canada (48%)</a:t>
                      </a:r>
                    </a:p>
                    <a:p>
                      <a:pPr marL="0" algn="l" defTabSz="457200" rtl="0" eaLnBrk="1" latinLnBrk="0" hangingPunct="1"/>
                      <a:r>
                        <a:rPr lang="en-CA" sz="1600" b="0" kern="1200" baseline="0" dirty="0" smtClean="0">
                          <a:solidFill>
                            <a:schemeClr val="dk1"/>
                          </a:solidFill>
                          <a:latin typeface="+mn-lt"/>
                          <a:ea typeface="+mn-ea"/>
                          <a:cs typeface="+mn-cs"/>
                        </a:rPr>
                        <a:t>US (22%)</a:t>
                      </a:r>
                    </a:p>
                    <a:p>
                      <a:pPr marL="0" algn="l" defTabSz="457200" rtl="0" eaLnBrk="1" latinLnBrk="0" hangingPunct="1"/>
                      <a:r>
                        <a:rPr lang="en-CA" sz="1600" b="0" kern="1200" baseline="0" dirty="0" smtClean="0">
                          <a:solidFill>
                            <a:schemeClr val="dk1"/>
                          </a:solidFill>
                          <a:latin typeface="+mn-lt"/>
                          <a:ea typeface="+mn-ea"/>
                          <a:cs typeface="+mn-cs"/>
                        </a:rPr>
                        <a:t>International (12%)</a:t>
                      </a:r>
                    </a:p>
                  </a:txBody>
                  <a:tcPr/>
                </a:tc>
                <a:tc>
                  <a:txBody>
                    <a:bodyPr/>
                    <a:lstStyle/>
                    <a:p>
                      <a:pPr marL="0" algn="l" defTabSz="457200" rtl="0" eaLnBrk="1" latinLnBrk="0" hangingPunct="1"/>
                      <a:r>
                        <a:rPr lang="en-CA" sz="1600" b="0" kern="1200" baseline="0" dirty="0" smtClean="0">
                          <a:solidFill>
                            <a:schemeClr val="dk1"/>
                          </a:solidFill>
                          <a:latin typeface="+mn-lt"/>
                          <a:ea typeface="+mn-ea"/>
                          <a:cs typeface="+mn-cs"/>
                        </a:rPr>
                        <a:t>Within Alberta (99%)</a:t>
                      </a:r>
                    </a:p>
                    <a:p>
                      <a:pPr marL="0" algn="l" defTabSz="457200" rtl="0" eaLnBrk="1" latinLnBrk="0" hangingPunct="1"/>
                      <a:r>
                        <a:rPr lang="en-CA" sz="1600" b="0" kern="1200" baseline="0" dirty="0" smtClean="0">
                          <a:solidFill>
                            <a:schemeClr val="dk1"/>
                          </a:solidFill>
                          <a:latin typeface="+mn-lt"/>
                          <a:ea typeface="+mn-ea"/>
                          <a:cs typeface="+mn-cs"/>
                        </a:rPr>
                        <a:t>Other Canada (55%)</a:t>
                      </a:r>
                    </a:p>
                    <a:p>
                      <a:pPr marL="0" algn="l" defTabSz="457200" rtl="0" eaLnBrk="1" latinLnBrk="0" hangingPunct="1"/>
                      <a:r>
                        <a:rPr lang="en-CA" sz="1600" b="0" kern="1200" baseline="0" dirty="0" smtClean="0">
                          <a:solidFill>
                            <a:schemeClr val="dk1"/>
                          </a:solidFill>
                          <a:latin typeface="+mn-lt"/>
                          <a:ea typeface="+mn-ea"/>
                          <a:cs typeface="+mn-cs"/>
                        </a:rPr>
                        <a:t>US (25%)</a:t>
                      </a:r>
                    </a:p>
                    <a:p>
                      <a:pPr marL="0" algn="l" defTabSz="457200" rtl="0" eaLnBrk="1" latinLnBrk="0" hangingPunct="1"/>
                      <a:r>
                        <a:rPr lang="en-CA" sz="1600" b="0" kern="1200" baseline="0" dirty="0" smtClean="0">
                          <a:solidFill>
                            <a:schemeClr val="dk1"/>
                          </a:solidFill>
                          <a:latin typeface="+mn-lt"/>
                          <a:ea typeface="+mn-ea"/>
                          <a:cs typeface="+mn-cs"/>
                        </a:rPr>
                        <a:t>International (17%)</a:t>
                      </a: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Revenues</a:t>
                      </a: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&lt;$250k</a:t>
                      </a:r>
                      <a:r>
                        <a:rPr lang="en-CA" sz="1600" b="0" kern="1200" baseline="0" dirty="0" smtClean="0">
                          <a:solidFill>
                            <a:schemeClr val="dk1"/>
                          </a:solidFill>
                          <a:latin typeface="+mn-lt"/>
                          <a:ea typeface="+mn-ea"/>
                          <a:cs typeface="+mn-cs"/>
                        </a:rPr>
                        <a:t> (11%)</a:t>
                      </a:r>
                    </a:p>
                    <a:p>
                      <a:pPr marL="0" algn="l" defTabSz="457200" rtl="0" eaLnBrk="1" latinLnBrk="0" hangingPunct="1"/>
                      <a:r>
                        <a:rPr lang="en-CA" sz="1600" b="0" kern="1200" baseline="0" dirty="0" smtClean="0">
                          <a:solidFill>
                            <a:schemeClr val="dk1"/>
                          </a:solidFill>
                          <a:latin typeface="+mn-lt"/>
                          <a:ea typeface="+mn-ea"/>
                          <a:cs typeface="+mn-cs"/>
                        </a:rPr>
                        <a:t>$250k-&lt;$500k (16%)</a:t>
                      </a:r>
                    </a:p>
                    <a:p>
                      <a:pPr marL="0" algn="l" defTabSz="457200" rtl="0" eaLnBrk="1" latinLnBrk="0" hangingPunct="1"/>
                      <a:r>
                        <a:rPr lang="en-CA" sz="1600" b="0" kern="1200" baseline="0" dirty="0" smtClean="0">
                          <a:solidFill>
                            <a:schemeClr val="dk1"/>
                          </a:solidFill>
                          <a:latin typeface="+mn-lt"/>
                          <a:ea typeface="+mn-ea"/>
                          <a:cs typeface="+mn-cs"/>
                        </a:rPr>
                        <a:t>$500k-&lt;$1M (19%)</a:t>
                      </a:r>
                    </a:p>
                    <a:p>
                      <a:pPr marL="0" algn="l" defTabSz="457200" rtl="0" eaLnBrk="1" latinLnBrk="0" hangingPunct="1"/>
                      <a:r>
                        <a:rPr lang="en-CA" sz="1600" b="0" kern="1200" baseline="0" dirty="0" smtClean="0">
                          <a:solidFill>
                            <a:schemeClr val="dk1"/>
                          </a:solidFill>
                          <a:latin typeface="+mn-lt"/>
                          <a:ea typeface="+mn-ea"/>
                          <a:cs typeface="+mn-cs"/>
                        </a:rPr>
                        <a:t>$1M-&lt;$3M (25%)</a:t>
                      </a:r>
                    </a:p>
                    <a:p>
                      <a:pPr marL="0" algn="l" defTabSz="457200" rtl="0" eaLnBrk="1" latinLnBrk="0" hangingPunct="1"/>
                      <a:r>
                        <a:rPr lang="en-CA" sz="1600" b="0" kern="1200" baseline="0" dirty="0" smtClean="0">
                          <a:solidFill>
                            <a:schemeClr val="dk1"/>
                          </a:solidFill>
                          <a:latin typeface="+mn-lt"/>
                          <a:ea typeface="+mn-ea"/>
                          <a:cs typeface="+mn-cs"/>
                        </a:rPr>
                        <a:t>$3M-&lt;$10M (21%)</a:t>
                      </a:r>
                    </a:p>
                    <a:p>
                      <a:pPr marL="0" algn="l" defTabSz="457200" rtl="0" eaLnBrk="1" latinLnBrk="0" hangingPunct="1"/>
                      <a:r>
                        <a:rPr lang="en-CA" sz="1600" b="0" kern="1200" baseline="0" dirty="0" smtClean="0">
                          <a:solidFill>
                            <a:schemeClr val="dk1"/>
                          </a:solidFill>
                          <a:latin typeface="+mn-lt"/>
                          <a:ea typeface="+mn-ea"/>
                          <a:cs typeface="+mn-cs"/>
                        </a:rPr>
                        <a:t>$10M+ (10%)</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&lt;$250k</a:t>
                      </a:r>
                      <a:r>
                        <a:rPr lang="en-CA" sz="1600" b="0" kern="1200" baseline="0" dirty="0" smtClean="0">
                          <a:solidFill>
                            <a:schemeClr val="dk1"/>
                          </a:solidFill>
                          <a:latin typeface="+mn-lt"/>
                          <a:ea typeface="+mn-ea"/>
                          <a:cs typeface="+mn-cs"/>
                        </a:rPr>
                        <a:t> (37%)</a:t>
                      </a:r>
                    </a:p>
                    <a:p>
                      <a:pPr marL="0" algn="l" defTabSz="457200" rtl="0" eaLnBrk="1" latinLnBrk="0" hangingPunct="1"/>
                      <a:r>
                        <a:rPr lang="en-CA" sz="1600" b="0" kern="1200" baseline="0" dirty="0" smtClean="0">
                          <a:solidFill>
                            <a:schemeClr val="dk1"/>
                          </a:solidFill>
                          <a:latin typeface="+mn-lt"/>
                          <a:ea typeface="+mn-ea"/>
                          <a:cs typeface="+mn-cs"/>
                        </a:rPr>
                        <a:t>$250k-&lt;$500k (13%)</a:t>
                      </a:r>
                    </a:p>
                    <a:p>
                      <a:pPr marL="0" algn="l" defTabSz="457200" rtl="0" eaLnBrk="1" latinLnBrk="0" hangingPunct="1"/>
                      <a:r>
                        <a:rPr lang="en-CA" sz="1600" b="0" kern="1200" baseline="0" dirty="0" smtClean="0">
                          <a:solidFill>
                            <a:schemeClr val="dk1"/>
                          </a:solidFill>
                          <a:latin typeface="+mn-lt"/>
                          <a:ea typeface="+mn-ea"/>
                          <a:cs typeface="+mn-cs"/>
                        </a:rPr>
                        <a:t>$500k-&lt;$1M (15%)</a:t>
                      </a:r>
                    </a:p>
                    <a:p>
                      <a:pPr marL="0" algn="l" defTabSz="457200" rtl="0" eaLnBrk="1" latinLnBrk="0" hangingPunct="1"/>
                      <a:r>
                        <a:rPr lang="en-CA" sz="1600" b="0" kern="1200" baseline="0" dirty="0" smtClean="0">
                          <a:solidFill>
                            <a:schemeClr val="dk1"/>
                          </a:solidFill>
                          <a:latin typeface="+mn-lt"/>
                          <a:ea typeface="+mn-ea"/>
                          <a:cs typeface="+mn-cs"/>
                        </a:rPr>
                        <a:t>$1M-&lt;$3M (15%)</a:t>
                      </a:r>
                    </a:p>
                    <a:p>
                      <a:pPr marL="0" algn="l" defTabSz="457200" rtl="0" eaLnBrk="1" latinLnBrk="0" hangingPunct="1"/>
                      <a:r>
                        <a:rPr lang="en-CA" sz="1600" b="0" kern="1200" baseline="0" dirty="0" smtClean="0">
                          <a:solidFill>
                            <a:schemeClr val="dk1"/>
                          </a:solidFill>
                          <a:latin typeface="+mn-lt"/>
                          <a:ea typeface="+mn-ea"/>
                          <a:cs typeface="+mn-cs"/>
                        </a:rPr>
                        <a:t>$3M-&lt;$10M (12%)</a:t>
                      </a:r>
                    </a:p>
                    <a:p>
                      <a:pPr marL="0" algn="l" defTabSz="457200" rtl="0" eaLnBrk="1" latinLnBrk="0" hangingPunct="1"/>
                      <a:r>
                        <a:rPr lang="en-CA" sz="1600" b="0" kern="1200" baseline="0" dirty="0" smtClean="0">
                          <a:solidFill>
                            <a:schemeClr val="dk1"/>
                          </a:solidFill>
                          <a:latin typeface="+mn-lt"/>
                          <a:ea typeface="+mn-ea"/>
                          <a:cs typeface="+mn-cs"/>
                        </a:rPr>
                        <a:t>$10M+ (8%)</a:t>
                      </a:r>
                      <a:endParaRPr lang="en-CA" sz="1600" b="0" kern="1200" dirty="0" smtClean="0">
                        <a:solidFill>
                          <a:schemeClr val="dk1"/>
                        </a:solidFill>
                        <a:latin typeface="+mn-lt"/>
                        <a:ea typeface="+mn-ea"/>
                        <a:cs typeface="+mn-cs"/>
                      </a:endParaRPr>
                    </a:p>
                  </a:txBody>
                  <a:tcPr/>
                </a:tc>
              </a:tr>
              <a:tr h="370840">
                <a:tc>
                  <a:txBody>
                    <a:bodyPr/>
                    <a:lstStyle/>
                    <a:p>
                      <a:pPr marL="0" algn="l" defTabSz="457200" rtl="0" eaLnBrk="1" latinLnBrk="0" hangingPunct="1"/>
                      <a:r>
                        <a:rPr lang="en-CA" sz="1600" b="0" kern="1200" dirty="0" smtClean="0">
                          <a:solidFill>
                            <a:schemeClr val="dk1"/>
                          </a:solidFill>
                          <a:latin typeface="+mn-lt"/>
                          <a:ea typeface="+mn-ea"/>
                          <a:cs typeface="+mn-cs"/>
                        </a:rPr>
                        <a:t>Typical</a:t>
                      </a:r>
                      <a:r>
                        <a:rPr lang="en-CA" sz="1600" b="0" kern="1200" baseline="0" dirty="0" smtClean="0">
                          <a:solidFill>
                            <a:schemeClr val="dk1"/>
                          </a:solidFill>
                          <a:latin typeface="+mn-lt"/>
                          <a:ea typeface="+mn-ea"/>
                          <a:cs typeface="+mn-cs"/>
                        </a:rPr>
                        <a:t> Borrowing Needs</a:t>
                      </a:r>
                      <a:endParaRPr lang="en-CA" sz="1600" b="0" kern="1200" dirty="0" smtClean="0">
                        <a:solidFill>
                          <a:schemeClr val="dk1"/>
                        </a:solidFill>
                        <a:latin typeface="+mn-lt"/>
                        <a:ea typeface="+mn-ea"/>
                        <a:cs typeface="+mn-cs"/>
                      </a:endParaRPr>
                    </a:p>
                  </a:txBody>
                  <a:tcPr/>
                </a:tc>
                <a:tc>
                  <a:txBody>
                    <a:bodyPr/>
                    <a:lstStyle/>
                    <a:p>
                      <a:pPr marL="0" algn="l" defTabSz="457200" rtl="0" eaLnBrk="1" latinLnBrk="0" hangingPunct="1"/>
                      <a:r>
                        <a:rPr lang="en-CA" sz="1600" b="0" kern="1200" dirty="0" smtClean="0">
                          <a:solidFill>
                            <a:schemeClr val="dk1"/>
                          </a:solidFill>
                          <a:latin typeface="+mn-lt"/>
                          <a:ea typeface="+mn-ea"/>
                          <a:cs typeface="+mn-cs"/>
                        </a:rPr>
                        <a:t>None</a:t>
                      </a:r>
                      <a:r>
                        <a:rPr lang="en-CA" sz="1600" b="0" kern="1200" baseline="0" dirty="0" smtClean="0">
                          <a:solidFill>
                            <a:schemeClr val="dk1"/>
                          </a:solidFill>
                          <a:latin typeface="+mn-lt"/>
                          <a:ea typeface="+mn-ea"/>
                          <a:cs typeface="+mn-cs"/>
                        </a:rPr>
                        <a:t> (51%)</a:t>
                      </a:r>
                    </a:p>
                    <a:p>
                      <a:pPr marL="0" algn="l" defTabSz="457200" rtl="0" eaLnBrk="1" latinLnBrk="0" hangingPunct="1"/>
                      <a:r>
                        <a:rPr lang="en-CA" sz="1600" b="0" kern="1200" baseline="0" dirty="0" smtClean="0">
                          <a:solidFill>
                            <a:schemeClr val="dk1"/>
                          </a:solidFill>
                          <a:latin typeface="+mn-lt"/>
                          <a:ea typeface="+mn-ea"/>
                          <a:cs typeface="+mn-cs"/>
                        </a:rPr>
                        <a:t>Less than $1M (40%)</a:t>
                      </a:r>
                    </a:p>
                    <a:p>
                      <a:pPr marL="0" algn="l" defTabSz="457200" rtl="0" eaLnBrk="1" latinLnBrk="0" hangingPunct="1"/>
                      <a:r>
                        <a:rPr lang="en-CA" sz="1600" b="0" kern="1200" baseline="0" dirty="0" smtClean="0">
                          <a:solidFill>
                            <a:schemeClr val="dk1"/>
                          </a:solidFill>
                          <a:latin typeface="+mn-lt"/>
                          <a:ea typeface="+mn-ea"/>
                          <a:cs typeface="+mn-cs"/>
                        </a:rPr>
                        <a:t>$1M+ (9%)</a:t>
                      </a:r>
                      <a:endParaRPr lang="en-CA" sz="1600" b="0" kern="1200" dirty="0" smtClean="0">
                        <a:solidFill>
                          <a:schemeClr val="dk1"/>
                        </a:solidFill>
                        <a:latin typeface="+mn-lt"/>
                        <a:ea typeface="+mn-ea"/>
                        <a:cs typeface="+mn-cs"/>
                      </a:endParaRPr>
                    </a:p>
                  </a:txBody>
                  <a:tcPr anchor="ctr"/>
                </a:tc>
                <a:tc>
                  <a:txBody>
                    <a:bodyPr/>
                    <a:lstStyle/>
                    <a:p>
                      <a:pPr marL="0" algn="l" defTabSz="457200" rtl="0" eaLnBrk="1" latinLnBrk="0" hangingPunct="1"/>
                      <a:r>
                        <a:rPr lang="en-CA" sz="1600" b="0" kern="1200" dirty="0" smtClean="0">
                          <a:solidFill>
                            <a:schemeClr val="dk1"/>
                          </a:solidFill>
                          <a:latin typeface="+mn-lt"/>
                          <a:ea typeface="+mn-ea"/>
                          <a:cs typeface="+mn-cs"/>
                        </a:rPr>
                        <a:t>None</a:t>
                      </a:r>
                      <a:r>
                        <a:rPr lang="en-CA" sz="1600" b="0" kern="1200" baseline="0" dirty="0" smtClean="0">
                          <a:solidFill>
                            <a:schemeClr val="dk1"/>
                          </a:solidFill>
                          <a:latin typeface="+mn-lt"/>
                          <a:ea typeface="+mn-ea"/>
                          <a:cs typeface="+mn-cs"/>
                        </a:rPr>
                        <a:t> (57%)</a:t>
                      </a:r>
                    </a:p>
                    <a:p>
                      <a:pPr marL="0" algn="l" defTabSz="457200" rtl="0" eaLnBrk="1" latinLnBrk="0" hangingPunct="1"/>
                      <a:r>
                        <a:rPr lang="en-CA" sz="1600" b="0" kern="1200" baseline="0" dirty="0" smtClean="0">
                          <a:solidFill>
                            <a:schemeClr val="dk1"/>
                          </a:solidFill>
                          <a:latin typeface="+mn-lt"/>
                          <a:ea typeface="+mn-ea"/>
                          <a:cs typeface="+mn-cs"/>
                        </a:rPr>
                        <a:t>Less than $1M (37%)</a:t>
                      </a:r>
                    </a:p>
                    <a:p>
                      <a:pPr marL="0" algn="l" defTabSz="457200" rtl="0" eaLnBrk="1" latinLnBrk="0" hangingPunct="1"/>
                      <a:r>
                        <a:rPr lang="en-CA" sz="1600" b="0" kern="1200" baseline="0" dirty="0" smtClean="0">
                          <a:solidFill>
                            <a:schemeClr val="dk1"/>
                          </a:solidFill>
                          <a:latin typeface="+mn-lt"/>
                          <a:ea typeface="+mn-ea"/>
                          <a:cs typeface="+mn-cs"/>
                        </a:rPr>
                        <a:t>$1M+ (6%)</a:t>
                      </a:r>
                      <a:endParaRPr lang="en-CA" sz="1600" b="0" kern="1200" dirty="0" smtClean="0">
                        <a:solidFill>
                          <a:schemeClr val="dk1"/>
                        </a:solidFill>
                        <a:latin typeface="+mn-lt"/>
                        <a:ea typeface="+mn-ea"/>
                        <a:cs typeface="+mn-cs"/>
                      </a:endParaRPr>
                    </a:p>
                  </a:txBody>
                  <a:tcPr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92" y="3197484"/>
            <a:ext cx="8866207" cy="1246495"/>
          </a:xfrm>
          <a:prstGeom prst="rect">
            <a:avLst/>
          </a:prstGeom>
          <a:noFill/>
        </p:spPr>
        <p:txBody>
          <a:bodyPr wrap="square" rtlCol="0">
            <a:spAutoFit/>
          </a:bodyPr>
          <a:lstStyle/>
          <a:p>
            <a:r>
              <a:rPr lang="en-CA" sz="3200" dirty="0" smtClean="0">
                <a:solidFill>
                  <a:schemeClr val="bg1"/>
                </a:solidFill>
                <a:latin typeface="Myriad Pro"/>
                <a:cs typeface="Myriad Pro"/>
              </a:rPr>
              <a:t>APPENDIX: </a:t>
            </a:r>
            <a:r>
              <a:rPr lang="en-CA" sz="3200" dirty="0" err="1" smtClean="0">
                <a:solidFill>
                  <a:schemeClr val="bg1"/>
                </a:solidFill>
                <a:latin typeface="Myriad Pro"/>
                <a:cs typeface="Myriad Pro"/>
              </a:rPr>
              <a:t>Firmographics</a:t>
            </a:r>
            <a:r>
              <a:rPr lang="en-CA" sz="3200" dirty="0" smtClean="0">
                <a:solidFill>
                  <a:schemeClr val="bg1"/>
                </a:solidFill>
                <a:latin typeface="Myriad Pro"/>
                <a:cs typeface="Myriad Pro"/>
              </a:rPr>
              <a:t> &amp; Respondent Demographics</a:t>
            </a:r>
          </a:p>
          <a:p>
            <a:endParaRPr lang="en-CA" sz="1100" dirty="0" smtClean="0">
              <a:solidFill>
                <a:schemeClr val="bg1"/>
              </a:solidFill>
              <a:latin typeface="Myriad Pro"/>
              <a:cs typeface="Myriad Pro"/>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8112100" cy="1077218"/>
          </a:xfrm>
          <a:prstGeom prst="rect">
            <a:avLst/>
          </a:prstGeom>
          <a:noFill/>
        </p:spPr>
        <p:txBody>
          <a:bodyPr wrap="square" rtlCol="0">
            <a:spAutoFit/>
          </a:bodyPr>
          <a:lstStyle/>
          <a:p>
            <a:r>
              <a:rPr lang="en-US" sz="3200" dirty="0" smtClean="0">
                <a:solidFill>
                  <a:srgbClr val="505150"/>
                </a:solidFill>
                <a:latin typeface="Myriad Pro"/>
                <a:cs typeface="Myriad Pro"/>
              </a:rPr>
              <a:t>Half of Alberta SMEs earn revenues in excess of $1,000,000</a:t>
            </a:r>
            <a:endParaRPr lang="en-US" sz="2800" dirty="0">
              <a:solidFill>
                <a:srgbClr val="505150"/>
              </a:solidFill>
              <a:latin typeface="Myriad Pro"/>
              <a:cs typeface="Myriad Pro"/>
            </a:endParaRPr>
          </a:p>
        </p:txBody>
      </p:sp>
      <p:sp>
        <p:nvSpPr>
          <p:cNvPr id="8" name="TextBox 7"/>
          <p:cNvSpPr txBox="1"/>
          <p:nvPr/>
        </p:nvSpPr>
        <p:spPr>
          <a:xfrm>
            <a:off x="8162" y="6538833"/>
            <a:ext cx="6481538" cy="307777"/>
          </a:xfrm>
          <a:prstGeom prst="rect">
            <a:avLst/>
          </a:prstGeom>
          <a:noFill/>
          <a:scene3d>
            <a:camera prst="orthographicFront"/>
            <a:lightRig rig="threePt" dir="t"/>
          </a:scene3d>
          <a:sp3d>
            <a:bevelT prst="slope"/>
          </a:sp3d>
        </p:spPr>
        <p:txBody>
          <a:bodyPr wrap="square" rtlCol="0">
            <a:spAutoFit/>
          </a:bodyPr>
          <a:lstStyle/>
          <a:p>
            <a:r>
              <a:rPr lang="en-CA" sz="1400" dirty="0" smtClean="0">
                <a:solidFill>
                  <a:srgbClr val="505150"/>
                </a:solidFill>
                <a:latin typeface="+mn-lt"/>
              </a:rPr>
              <a:t>Source: ATB Financial, Survey on Alberta SMEs, Mar 2014, with 300 respondents.</a:t>
            </a:r>
            <a:endParaRPr lang="en-CA" sz="1400" dirty="0">
              <a:solidFill>
                <a:srgbClr val="505150"/>
              </a:solidFill>
              <a:latin typeface="+mn-lt"/>
            </a:endParaRPr>
          </a:p>
        </p:txBody>
      </p:sp>
      <p:graphicFrame>
        <p:nvGraphicFramePr>
          <p:cNvPr id="11" name="Chart 10"/>
          <p:cNvGraphicFramePr/>
          <p:nvPr/>
        </p:nvGraphicFramePr>
        <p:xfrm>
          <a:off x="56694" y="2547258"/>
          <a:ext cx="4201006" cy="2978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4565260" y="1515291"/>
          <a:ext cx="4356100" cy="3694033"/>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338635" y="2573384"/>
            <a:ext cx="2499206" cy="338554"/>
          </a:xfrm>
          <a:prstGeom prst="rect">
            <a:avLst/>
          </a:prstGeom>
          <a:noFill/>
          <a:scene3d>
            <a:camera prst="orthographicFront"/>
            <a:lightRig rig="threePt" dir="t"/>
          </a:scene3d>
          <a:sp3d>
            <a:bevelT prst="slope"/>
          </a:sp3d>
        </p:spPr>
        <p:txBody>
          <a:bodyPr wrap="square" rtlCol="0">
            <a:spAutoFit/>
          </a:bodyPr>
          <a:lstStyle/>
          <a:p>
            <a:pPr algn="ctr"/>
            <a:r>
              <a:rPr lang="en-CA" sz="1600" b="1" dirty="0" smtClean="0">
                <a:solidFill>
                  <a:schemeClr val="tx2">
                    <a:lumMod val="60000"/>
                    <a:lumOff val="40000"/>
                  </a:schemeClr>
                </a:solidFill>
                <a:latin typeface="+mn-lt"/>
              </a:rPr>
              <a:t>Number of Employees</a:t>
            </a:r>
            <a:endParaRPr lang="en-CA" sz="1600" b="1" dirty="0">
              <a:solidFill>
                <a:schemeClr val="tx2">
                  <a:lumMod val="60000"/>
                  <a:lumOff val="40000"/>
                </a:schemeClr>
              </a:solidFill>
              <a:latin typeface="+mn-lt"/>
            </a:endParaRPr>
          </a:p>
        </p:txBody>
      </p:sp>
      <p:sp>
        <p:nvSpPr>
          <p:cNvPr id="14" name="TextBox 13"/>
          <p:cNvSpPr txBox="1"/>
          <p:nvPr/>
        </p:nvSpPr>
        <p:spPr>
          <a:xfrm>
            <a:off x="4763743" y="1746574"/>
            <a:ext cx="2499206" cy="338554"/>
          </a:xfrm>
          <a:prstGeom prst="rect">
            <a:avLst/>
          </a:prstGeom>
          <a:noFill/>
          <a:scene3d>
            <a:camera prst="orthographicFront"/>
            <a:lightRig rig="threePt" dir="t"/>
          </a:scene3d>
          <a:sp3d>
            <a:bevelT prst="slope"/>
          </a:sp3d>
        </p:spPr>
        <p:txBody>
          <a:bodyPr wrap="square" rtlCol="0">
            <a:spAutoFit/>
          </a:bodyPr>
          <a:lstStyle/>
          <a:p>
            <a:pPr algn="ctr"/>
            <a:r>
              <a:rPr lang="en-CA" sz="1600" b="1" dirty="0" smtClean="0">
                <a:solidFill>
                  <a:schemeClr val="tx2">
                    <a:lumMod val="60000"/>
                    <a:lumOff val="40000"/>
                  </a:schemeClr>
                </a:solidFill>
                <a:latin typeface="+mn-lt"/>
              </a:rPr>
              <a:t>Annual Revenues 2013</a:t>
            </a:r>
            <a:endParaRPr lang="en-CA" sz="1600" b="1" dirty="0">
              <a:solidFill>
                <a:schemeClr val="tx2">
                  <a:lumMod val="60000"/>
                  <a:lumOff val="40000"/>
                </a:schemeClr>
              </a:solidFill>
              <a:latin typeface="+mn-lt"/>
            </a:endParaRPr>
          </a:p>
        </p:txBody>
      </p:sp>
      <p:sp>
        <p:nvSpPr>
          <p:cNvPr id="15" name="Down Arrow 14"/>
          <p:cNvSpPr/>
          <p:nvPr/>
        </p:nvSpPr>
        <p:spPr>
          <a:xfrm rot="10800000">
            <a:off x="2676470" y="6224058"/>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6" name="Down Arrow 15"/>
          <p:cNvSpPr/>
          <p:nvPr/>
        </p:nvSpPr>
        <p:spPr>
          <a:xfrm>
            <a:off x="2919780" y="6224059"/>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7" name="TextBox 16"/>
          <p:cNvSpPr txBox="1"/>
          <p:nvPr/>
        </p:nvSpPr>
        <p:spPr>
          <a:xfrm>
            <a:off x="3186534" y="6194562"/>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
        <p:nvSpPr>
          <p:cNvPr id="23" name="TextBox 22"/>
          <p:cNvSpPr txBox="1"/>
          <p:nvPr/>
        </p:nvSpPr>
        <p:spPr>
          <a:xfrm>
            <a:off x="4426913" y="4667229"/>
            <a:ext cx="4428000" cy="1231106"/>
          </a:xfrm>
          <a:prstGeom prst="rect">
            <a:avLst/>
          </a:prstGeom>
          <a:solidFill>
            <a:schemeClr val="accent6">
              <a:lumMod val="40000"/>
              <a:lumOff val="60000"/>
              <a:alpha val="74902"/>
            </a:schemeClr>
          </a:solidFill>
          <a:ln>
            <a:noFill/>
          </a:ln>
        </p:spPr>
        <p:txBody>
          <a:bodyPr wrap="square" lIns="72000" tIns="0" rIns="72000" bIns="0" rtlCol="0" anchor="ctr" anchorCtr="0">
            <a:spAutoFit/>
          </a:bodyPr>
          <a:lstStyle/>
          <a:p>
            <a:pPr>
              <a:spcAft>
                <a:spcPts val="0"/>
              </a:spcAft>
            </a:pPr>
            <a:r>
              <a:rPr lang="en-CA" sz="2000" b="1" dirty="0" smtClean="0">
                <a:solidFill>
                  <a:schemeClr val="tx2">
                    <a:lumMod val="60000"/>
                    <a:lumOff val="40000"/>
                  </a:schemeClr>
                </a:solidFill>
                <a:latin typeface="Calibri" pitchFamily="34" charset="0"/>
              </a:rPr>
              <a:t> 89% </a:t>
            </a:r>
            <a:r>
              <a:rPr lang="en-CA" dirty="0" smtClean="0">
                <a:solidFill>
                  <a:srgbClr val="505150"/>
                </a:solidFill>
                <a:latin typeface="Calibri" pitchFamily="34" charset="0"/>
              </a:rPr>
              <a:t>of revenues comes from within Alberta;</a:t>
            </a:r>
          </a:p>
          <a:p>
            <a:pPr>
              <a:spcAft>
                <a:spcPts val="0"/>
              </a:spcAft>
            </a:pPr>
            <a:r>
              <a:rPr lang="en-CA" sz="2000" b="1" dirty="0" smtClean="0">
                <a:solidFill>
                  <a:schemeClr val="tx2">
                    <a:lumMod val="60000"/>
                    <a:lumOff val="40000"/>
                  </a:schemeClr>
                </a:solidFill>
              </a:rPr>
              <a:t> 7% </a:t>
            </a:r>
            <a:r>
              <a:rPr lang="en-CA" dirty="0" smtClean="0">
                <a:solidFill>
                  <a:srgbClr val="505150"/>
                </a:solidFill>
              </a:rPr>
              <a:t>from other parts of Canada;</a:t>
            </a:r>
          </a:p>
          <a:p>
            <a:pPr>
              <a:spcAft>
                <a:spcPts val="0"/>
              </a:spcAft>
            </a:pPr>
            <a:r>
              <a:rPr lang="en-CA" sz="2000" b="1" dirty="0" smtClean="0">
                <a:solidFill>
                  <a:schemeClr val="tx2">
                    <a:lumMod val="60000"/>
                    <a:lumOff val="40000"/>
                  </a:schemeClr>
                </a:solidFill>
              </a:rPr>
              <a:t> 2% </a:t>
            </a:r>
            <a:r>
              <a:rPr lang="en-CA" dirty="0" smtClean="0">
                <a:solidFill>
                  <a:srgbClr val="505150"/>
                </a:solidFill>
              </a:rPr>
              <a:t>from the US; and</a:t>
            </a:r>
          </a:p>
          <a:p>
            <a:pPr>
              <a:spcAft>
                <a:spcPts val="0"/>
              </a:spcAft>
            </a:pPr>
            <a:r>
              <a:rPr lang="en-CA" sz="2000" b="1" dirty="0" smtClean="0">
                <a:solidFill>
                  <a:schemeClr val="tx2">
                    <a:lumMod val="60000"/>
                    <a:lumOff val="40000"/>
                  </a:schemeClr>
                </a:solidFill>
              </a:rPr>
              <a:t> 2% </a:t>
            </a:r>
            <a:r>
              <a:rPr lang="en-CA" dirty="0" smtClean="0">
                <a:solidFill>
                  <a:srgbClr val="505150"/>
                </a:solidFill>
              </a:rPr>
              <a:t>Internationally (outside Canada/US).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162" y="6538833"/>
            <a:ext cx="6481538" cy="307777"/>
          </a:xfrm>
          <a:prstGeom prst="rect">
            <a:avLst/>
          </a:prstGeom>
          <a:noFill/>
          <a:scene3d>
            <a:camera prst="orthographicFront"/>
            <a:lightRig rig="threePt" dir="t"/>
          </a:scene3d>
          <a:sp3d>
            <a:bevelT prst="slope"/>
          </a:sp3d>
        </p:spPr>
        <p:txBody>
          <a:bodyPr wrap="square" rtlCol="0">
            <a:spAutoFit/>
          </a:bodyPr>
          <a:lstStyle/>
          <a:p>
            <a:r>
              <a:rPr lang="en-CA" sz="1400" dirty="0" smtClean="0">
                <a:solidFill>
                  <a:srgbClr val="505150"/>
                </a:solidFill>
                <a:latin typeface="+mn-lt"/>
              </a:rPr>
              <a:t>Source: ATB Financial, Survey on Alberta SMEs, Dec 2013, with 300 respondents.</a:t>
            </a:r>
            <a:endParaRPr lang="en-CA" sz="1400" dirty="0">
              <a:solidFill>
                <a:srgbClr val="505150"/>
              </a:solidFill>
              <a:latin typeface="+mn-lt"/>
            </a:endParaRPr>
          </a:p>
        </p:txBody>
      </p:sp>
      <p:sp>
        <p:nvSpPr>
          <p:cNvPr id="11" name="TextBox 10"/>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Business Firmographics</a:t>
            </a:r>
            <a:endParaRPr lang="en-US" sz="2800" dirty="0">
              <a:solidFill>
                <a:srgbClr val="505150"/>
              </a:solidFill>
              <a:latin typeface="Myriad Pro"/>
              <a:cs typeface="Myriad Pro"/>
            </a:endParaRPr>
          </a:p>
        </p:txBody>
      </p:sp>
      <p:sp>
        <p:nvSpPr>
          <p:cNvPr id="12" name="TextBox 11"/>
          <p:cNvSpPr txBox="1"/>
          <p:nvPr/>
        </p:nvSpPr>
        <p:spPr>
          <a:xfrm>
            <a:off x="684761" y="1449750"/>
            <a:ext cx="3204000" cy="39600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Business Life Stage Phase</a:t>
            </a:r>
            <a:endParaRPr lang="en-CA" sz="2000" b="1" dirty="0">
              <a:solidFill>
                <a:schemeClr val="accent1">
                  <a:lumMod val="75000"/>
                </a:schemeClr>
              </a:solidFill>
              <a:latin typeface="+mn-lt"/>
            </a:endParaRPr>
          </a:p>
        </p:txBody>
      </p:sp>
      <p:sp>
        <p:nvSpPr>
          <p:cNvPr id="13" name="TextBox 12"/>
          <p:cNvSpPr txBox="1"/>
          <p:nvPr/>
        </p:nvSpPr>
        <p:spPr>
          <a:xfrm>
            <a:off x="5584306" y="1468800"/>
            <a:ext cx="2344187"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Intentional Growth</a:t>
            </a:r>
            <a:endParaRPr lang="en-CA" sz="2000" b="1" dirty="0">
              <a:solidFill>
                <a:schemeClr val="accent1">
                  <a:lumMod val="75000"/>
                </a:schemeClr>
              </a:solidFill>
              <a:latin typeface="+mn-lt"/>
            </a:endParaRPr>
          </a:p>
        </p:txBody>
      </p:sp>
      <p:graphicFrame>
        <p:nvGraphicFramePr>
          <p:cNvPr id="14" name="Chart 13"/>
          <p:cNvGraphicFramePr/>
          <p:nvPr/>
        </p:nvGraphicFramePr>
        <p:xfrm>
          <a:off x="-658588" y="1914542"/>
          <a:ext cx="5309444" cy="42669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nvGraphicFramePr>
        <p:xfrm>
          <a:off x="4777856" y="1914542"/>
          <a:ext cx="4080394" cy="4266909"/>
        </p:xfrm>
        <a:graphic>
          <a:graphicData uri="http://schemas.openxmlformats.org/drawingml/2006/chart">
            <c:chart xmlns:c="http://schemas.openxmlformats.org/drawingml/2006/chart" xmlns:r="http://schemas.openxmlformats.org/officeDocument/2006/relationships" r:id="rId4"/>
          </a:graphicData>
        </a:graphic>
      </p:graphicFrame>
      <p:sp>
        <p:nvSpPr>
          <p:cNvPr id="17" name="Rounded Rectangular Callout 16"/>
          <p:cNvSpPr/>
          <p:nvPr/>
        </p:nvSpPr>
        <p:spPr>
          <a:xfrm>
            <a:off x="6489700" y="304800"/>
            <a:ext cx="2178050" cy="867593"/>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dirty="0" smtClean="0"/>
              <a:t>72% of SMEs are TRYING to grow their business</a:t>
            </a:r>
          </a:p>
        </p:txBody>
      </p:sp>
      <p:sp>
        <p:nvSpPr>
          <p:cNvPr id="10" name="Down Arrow 9"/>
          <p:cNvSpPr/>
          <p:nvPr/>
        </p:nvSpPr>
        <p:spPr>
          <a:xfrm rot="10800000">
            <a:off x="3747636" y="6093612"/>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8" name="Down Arrow 17"/>
          <p:cNvSpPr/>
          <p:nvPr/>
        </p:nvSpPr>
        <p:spPr>
          <a:xfrm>
            <a:off x="3990946" y="6093613"/>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9" name="TextBox 18"/>
          <p:cNvSpPr txBox="1"/>
          <p:nvPr/>
        </p:nvSpPr>
        <p:spPr>
          <a:xfrm>
            <a:off x="4257700" y="6064116"/>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
        <p:nvSpPr>
          <p:cNvPr id="30" name="Down Arrow 29"/>
          <p:cNvSpPr/>
          <p:nvPr/>
        </p:nvSpPr>
        <p:spPr>
          <a:xfrm rot="10800000">
            <a:off x="4460356" y="3522133"/>
            <a:ext cx="190500" cy="203200"/>
          </a:xfrm>
          <a:prstGeom prst="downArrow">
            <a:avLst/>
          </a:prstGeom>
          <a:solidFill>
            <a:schemeClr val="accent3">
              <a:alpha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nvGraphicFramePr>
        <p:xfrm>
          <a:off x="3790949" y="2119537"/>
          <a:ext cx="5337425" cy="4209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382137" y="2119538"/>
          <a:ext cx="3885063" cy="403089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Business Firmographics</a:t>
            </a:r>
            <a:endParaRPr lang="en-US" sz="2800" dirty="0">
              <a:solidFill>
                <a:srgbClr val="505150"/>
              </a:solidFill>
              <a:latin typeface="Myriad Pro"/>
              <a:cs typeface="Myriad Pro"/>
            </a:endParaRPr>
          </a:p>
        </p:txBody>
      </p:sp>
      <p:sp>
        <p:nvSpPr>
          <p:cNvPr id="8" name="TextBox 7"/>
          <p:cNvSpPr txBox="1"/>
          <p:nvPr/>
        </p:nvSpPr>
        <p:spPr>
          <a:xfrm>
            <a:off x="1713" y="6548874"/>
            <a:ext cx="6481538" cy="307777"/>
          </a:xfrm>
          <a:prstGeom prst="rect">
            <a:avLst/>
          </a:prstGeom>
          <a:noFill/>
          <a:scene3d>
            <a:camera prst="orthographicFront"/>
            <a:lightRig rig="threePt" dir="t"/>
          </a:scene3d>
          <a:sp3d>
            <a:bevelT prst="slope"/>
          </a:sp3d>
        </p:spPr>
        <p:txBody>
          <a:bodyPr wrap="square" rtlCol="0">
            <a:spAutoFit/>
          </a:bodyPr>
          <a:lstStyle/>
          <a:p>
            <a:r>
              <a:rPr lang="en-CA" sz="1400" dirty="0" smtClean="0">
                <a:solidFill>
                  <a:srgbClr val="505150"/>
                </a:solidFill>
                <a:latin typeface="+mn-lt"/>
              </a:rPr>
              <a:t>Source: ATB Financial, Survey on Alberta SMEs, Jan 2014, with 300 respondents.</a:t>
            </a:r>
            <a:endParaRPr lang="en-CA" sz="1400" dirty="0">
              <a:solidFill>
                <a:srgbClr val="505150"/>
              </a:solidFill>
              <a:latin typeface="+mn-lt"/>
            </a:endParaRPr>
          </a:p>
        </p:txBody>
      </p:sp>
      <p:sp>
        <p:nvSpPr>
          <p:cNvPr id="12" name="Content Placeholder 4"/>
          <p:cNvSpPr>
            <a:spLocks noGrp="1"/>
          </p:cNvSpPr>
          <p:nvPr>
            <p:ph idx="1"/>
          </p:nvPr>
        </p:nvSpPr>
        <p:spPr>
          <a:xfrm>
            <a:off x="3133013" y="4174899"/>
            <a:ext cx="1080000" cy="64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CA" sz="2000" dirty="0" smtClean="0">
                <a:solidFill>
                  <a:schemeClr val="bg1"/>
                </a:solidFill>
              </a:rPr>
              <a:t>$1MM+</a:t>
            </a:r>
          </a:p>
          <a:p>
            <a:pPr algn="ctr">
              <a:buNone/>
            </a:pPr>
            <a:r>
              <a:rPr lang="en-CA" sz="1600" dirty="0" smtClean="0">
                <a:solidFill>
                  <a:schemeClr val="bg1"/>
                </a:solidFill>
              </a:rPr>
              <a:t>8%</a:t>
            </a:r>
          </a:p>
        </p:txBody>
      </p:sp>
      <p:sp>
        <p:nvSpPr>
          <p:cNvPr id="14" name="TextBox 13"/>
          <p:cNvSpPr txBox="1"/>
          <p:nvPr/>
        </p:nvSpPr>
        <p:spPr>
          <a:xfrm>
            <a:off x="1446762" y="1487850"/>
            <a:ext cx="2344187"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Borrowing Needs</a:t>
            </a:r>
            <a:endParaRPr lang="en-CA" sz="2000" b="1" dirty="0">
              <a:solidFill>
                <a:schemeClr val="accent1">
                  <a:lumMod val="75000"/>
                </a:schemeClr>
              </a:solidFill>
              <a:latin typeface="+mn-lt"/>
            </a:endParaRPr>
          </a:p>
        </p:txBody>
      </p:sp>
      <p:sp>
        <p:nvSpPr>
          <p:cNvPr id="15" name="TextBox 14"/>
          <p:cNvSpPr txBox="1"/>
          <p:nvPr/>
        </p:nvSpPr>
        <p:spPr>
          <a:xfrm>
            <a:off x="5105400" y="1449750"/>
            <a:ext cx="3281718"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 of Years in Operation</a:t>
            </a:r>
            <a:endParaRPr lang="en-CA" sz="2000" b="1" dirty="0">
              <a:solidFill>
                <a:schemeClr val="accent1">
                  <a:lumMod val="75000"/>
                </a:schemeClr>
              </a:solidFill>
              <a:latin typeface="+mn-lt"/>
            </a:endParaRPr>
          </a:p>
        </p:txBody>
      </p:sp>
      <p:sp>
        <p:nvSpPr>
          <p:cNvPr id="13" name="Content Placeholder 4"/>
          <p:cNvSpPr txBox="1">
            <a:spLocks/>
          </p:cNvSpPr>
          <p:nvPr/>
        </p:nvSpPr>
        <p:spPr bwMode="auto">
          <a:xfrm>
            <a:off x="7740579" y="2119537"/>
            <a:ext cx="1080000" cy="648000"/>
          </a:xfrm>
          <a:prstGeom prst="round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144000" marR="0" lvl="0" indent="-144000" algn="ctr" defTabSz="457200" rtl="0" eaLnBrk="1" fontAlgn="base" latinLnBrk="0" hangingPunct="1">
              <a:lnSpc>
                <a:spcPct val="100000"/>
              </a:lnSpc>
              <a:spcBef>
                <a:spcPct val="20000"/>
              </a:spcBef>
              <a:spcAft>
                <a:spcPct val="0"/>
              </a:spcAft>
              <a:buClrTx/>
              <a:buSzTx/>
              <a:buFont typeface="Arial"/>
              <a:buNone/>
              <a:tabLst/>
              <a:defRPr/>
            </a:pPr>
            <a:r>
              <a:rPr kumimoji="0" lang="en-CA" sz="2000" b="0" i="0" u="none" strike="noStrike" kern="1200" cap="none" spc="0" normalizeH="0" baseline="0" noProof="0" dirty="0" smtClean="0">
                <a:ln>
                  <a:noFill/>
                </a:ln>
                <a:solidFill>
                  <a:schemeClr val="bg1"/>
                </a:solidFill>
                <a:effectLst/>
                <a:uLnTx/>
                <a:uFillTx/>
                <a:latin typeface="+mn-lt"/>
                <a:ea typeface="+mn-ea"/>
                <a:cs typeface="+mn-cs"/>
              </a:rPr>
              <a:t>MEAN</a:t>
            </a:r>
          </a:p>
          <a:p>
            <a:pPr marL="144000" marR="0" lvl="0" indent="-144000" algn="ctr" defTabSz="457200" rtl="0" eaLnBrk="1" fontAlgn="base" latinLnBrk="0" hangingPunct="1">
              <a:lnSpc>
                <a:spcPct val="100000"/>
              </a:lnSpc>
              <a:spcBef>
                <a:spcPct val="20000"/>
              </a:spcBef>
              <a:spcAft>
                <a:spcPct val="0"/>
              </a:spcAft>
              <a:buClrTx/>
              <a:buSzTx/>
              <a:buFont typeface="Arial"/>
              <a:buNone/>
              <a:tabLst/>
              <a:defRPr/>
            </a:pPr>
            <a:r>
              <a:rPr lang="en-CA" sz="1600" dirty="0" smtClean="0">
                <a:solidFill>
                  <a:schemeClr val="bg1"/>
                </a:solidFill>
              </a:rPr>
              <a:t>26 years</a:t>
            </a:r>
            <a:endParaRPr kumimoji="0" lang="en-CA" sz="16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6" name="Down Arrow 15"/>
          <p:cNvSpPr/>
          <p:nvPr/>
        </p:nvSpPr>
        <p:spPr>
          <a:xfrm rot="10800000">
            <a:off x="3451419" y="6170886"/>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8" name="Down Arrow 17"/>
          <p:cNvSpPr/>
          <p:nvPr/>
        </p:nvSpPr>
        <p:spPr>
          <a:xfrm>
            <a:off x="3694729" y="6170887"/>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9" name="TextBox 18"/>
          <p:cNvSpPr txBox="1"/>
          <p:nvPr/>
        </p:nvSpPr>
        <p:spPr>
          <a:xfrm>
            <a:off x="3961483" y="6141390"/>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Business Firmographics</a:t>
            </a:r>
            <a:endParaRPr lang="en-US" sz="2800" dirty="0">
              <a:solidFill>
                <a:srgbClr val="505150"/>
              </a:solidFill>
              <a:latin typeface="Myriad Pro"/>
              <a:cs typeface="Myriad Pro"/>
            </a:endParaRPr>
          </a:p>
        </p:txBody>
      </p:sp>
      <p:sp>
        <p:nvSpPr>
          <p:cNvPr id="8" name="TextBox 7"/>
          <p:cNvSpPr txBox="1"/>
          <p:nvPr/>
        </p:nvSpPr>
        <p:spPr>
          <a:xfrm>
            <a:off x="8162" y="6570583"/>
            <a:ext cx="9135838"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with 300 respondents, responses mentioned by 4% or more are shown.</a:t>
            </a:r>
            <a:endParaRPr lang="en-CA" sz="1200" dirty="0">
              <a:solidFill>
                <a:srgbClr val="505150"/>
              </a:solidFill>
              <a:latin typeface="+mn-lt"/>
            </a:endParaRPr>
          </a:p>
        </p:txBody>
      </p:sp>
      <p:sp>
        <p:nvSpPr>
          <p:cNvPr id="14" name="TextBox 13"/>
          <p:cNvSpPr txBox="1"/>
          <p:nvPr/>
        </p:nvSpPr>
        <p:spPr>
          <a:xfrm>
            <a:off x="1408662" y="1506900"/>
            <a:ext cx="2344187"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Industry</a:t>
            </a:r>
            <a:endParaRPr lang="en-CA" sz="2000" b="1" dirty="0">
              <a:solidFill>
                <a:schemeClr val="accent1">
                  <a:lumMod val="75000"/>
                </a:schemeClr>
              </a:solidFill>
              <a:latin typeface="+mn-lt"/>
            </a:endParaRPr>
          </a:p>
        </p:txBody>
      </p:sp>
      <p:graphicFrame>
        <p:nvGraphicFramePr>
          <p:cNvPr id="17" name="Chart 16"/>
          <p:cNvGraphicFramePr/>
          <p:nvPr/>
        </p:nvGraphicFramePr>
        <p:xfrm>
          <a:off x="148420" y="2024287"/>
          <a:ext cx="4937930" cy="41136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Table 19"/>
          <p:cNvGraphicFramePr>
            <a:graphicFrameLocks noGrp="1"/>
          </p:cNvGraphicFramePr>
          <p:nvPr/>
        </p:nvGraphicFramePr>
        <p:xfrm>
          <a:off x="5334000" y="2006600"/>
          <a:ext cx="3639439" cy="4104640"/>
        </p:xfrm>
        <a:graphic>
          <a:graphicData uri="http://schemas.openxmlformats.org/drawingml/2006/table">
            <a:tbl>
              <a:tblPr firstRow="1" bandRow="1">
                <a:tableStyleId>{93296810-A885-4BE3-A3E7-6D5BEEA58F35}</a:tableStyleId>
              </a:tblPr>
              <a:tblGrid>
                <a:gridCol w="3029839"/>
                <a:gridCol w="609600"/>
              </a:tblGrid>
              <a:tr h="370840">
                <a:tc gridSpan="2">
                  <a:txBody>
                    <a:bodyPr/>
                    <a:lstStyle/>
                    <a:p>
                      <a:pPr algn="ctr"/>
                      <a:r>
                        <a:rPr lang="en-CA" sz="2000" dirty="0" smtClean="0"/>
                        <a:t>Franchise Industry (n=32)</a:t>
                      </a:r>
                      <a:endParaRPr lang="en-US" sz="2000" dirty="0"/>
                    </a:p>
                  </a:txBody>
                  <a:tcPr/>
                </a:tc>
                <a:tc hMerge="1">
                  <a:txBody>
                    <a:bodyPr/>
                    <a:lstStyle/>
                    <a:p>
                      <a:endParaRPr lang="en-US" dirty="0"/>
                    </a:p>
                  </a:txBody>
                  <a:tcPr/>
                </a:tc>
              </a:tr>
              <a:tr h="370840">
                <a:tc>
                  <a:txBody>
                    <a:bodyPr/>
                    <a:lstStyle/>
                    <a:p>
                      <a:r>
                        <a:rPr lang="en-CA" sz="1600" dirty="0" smtClean="0"/>
                        <a:t>Retail</a:t>
                      </a:r>
                      <a:endParaRPr lang="en-US" sz="1600" dirty="0"/>
                    </a:p>
                  </a:txBody>
                  <a:tcPr/>
                </a:tc>
                <a:tc>
                  <a:txBody>
                    <a:bodyPr/>
                    <a:lstStyle/>
                    <a:p>
                      <a:pPr algn="ctr"/>
                      <a:r>
                        <a:rPr lang="en-US" dirty="0" smtClean="0"/>
                        <a:t>9</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Food Services</a:t>
                      </a:r>
                    </a:p>
                  </a:txBody>
                  <a:tcPr/>
                </a:tc>
                <a:tc>
                  <a:txBody>
                    <a:bodyPr/>
                    <a:lstStyle/>
                    <a:p>
                      <a:pPr algn="ctr"/>
                      <a:r>
                        <a:rPr lang="en-US" dirty="0" smtClean="0"/>
                        <a:t>6</a:t>
                      </a:r>
                      <a:endParaRPr lang="en-US" dirty="0"/>
                    </a:p>
                  </a:txBody>
                  <a:tcPr/>
                </a:tc>
              </a:tr>
              <a:tr h="370840">
                <a:tc>
                  <a:txBody>
                    <a:bodyPr/>
                    <a:lstStyle/>
                    <a:p>
                      <a:r>
                        <a:rPr lang="en-CA" sz="1600" dirty="0" smtClean="0"/>
                        <a:t>Automotive</a:t>
                      </a:r>
                    </a:p>
                  </a:txBody>
                  <a:tcPr/>
                </a:tc>
                <a:tc>
                  <a:txBody>
                    <a:bodyPr/>
                    <a:lstStyle/>
                    <a:p>
                      <a:pPr algn="ctr"/>
                      <a:r>
                        <a:rPr lang="en-US" dirty="0" smtClean="0"/>
                        <a:t>4</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Health</a:t>
                      </a:r>
                    </a:p>
                  </a:txBody>
                  <a:tcPr/>
                </a:tc>
                <a:tc>
                  <a:txBody>
                    <a:bodyPr/>
                    <a:lstStyle/>
                    <a:p>
                      <a:pPr algn="ctr"/>
                      <a:r>
                        <a:rPr lang="en-US" dirty="0" smtClean="0"/>
                        <a:t>2</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Travel, Leisure &amp;</a:t>
                      </a:r>
                      <a:r>
                        <a:rPr lang="en-CA" sz="1600" baseline="0" dirty="0" smtClean="0"/>
                        <a:t> Accommodation</a:t>
                      </a:r>
                      <a:endParaRPr lang="en-CA" sz="1600" dirty="0" smtClean="0"/>
                    </a:p>
                  </a:txBody>
                  <a:tcPr/>
                </a:tc>
                <a:tc>
                  <a:txBody>
                    <a:bodyPr/>
                    <a:lstStyle/>
                    <a:p>
                      <a:pPr algn="ctr"/>
                      <a:r>
                        <a:rPr lang="en-US" dirty="0" smtClean="0"/>
                        <a:t>2</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Energy/ Oil &amp; Gas Services</a:t>
                      </a:r>
                    </a:p>
                  </a:txBody>
                  <a:tcPr/>
                </a:tc>
                <a:tc>
                  <a:txBody>
                    <a:bodyPr/>
                    <a:lstStyle/>
                    <a:p>
                      <a:pPr algn="ctr"/>
                      <a:r>
                        <a:rPr lang="en-US" dirty="0" smtClean="0"/>
                        <a:t>1</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Financial Services/</a:t>
                      </a:r>
                      <a:r>
                        <a:rPr lang="en-CA" sz="1600" baseline="0" dirty="0" smtClean="0"/>
                        <a:t> Insurance</a:t>
                      </a:r>
                      <a:endParaRPr lang="en-CA" sz="1600" dirty="0" smtClean="0"/>
                    </a:p>
                  </a:txBody>
                  <a:tcPr/>
                </a:tc>
                <a:tc>
                  <a:txBody>
                    <a:bodyPr/>
                    <a:lstStyle/>
                    <a:p>
                      <a:pPr algn="ctr"/>
                      <a:r>
                        <a:rPr lang="en-US" dirty="0" smtClean="0"/>
                        <a:t>1</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Advertising &amp; Printing</a:t>
                      </a:r>
                    </a:p>
                  </a:txBody>
                  <a:tcPr/>
                </a:tc>
                <a:tc>
                  <a:txBody>
                    <a:bodyPr/>
                    <a:lstStyle/>
                    <a:p>
                      <a:pPr algn="ctr"/>
                      <a:r>
                        <a:rPr lang="en-US" dirty="0" smtClean="0"/>
                        <a:t>1</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Non-profit</a:t>
                      </a:r>
                    </a:p>
                  </a:txBody>
                  <a:tcPr/>
                </a:tc>
                <a:tc>
                  <a:txBody>
                    <a:bodyPr/>
                    <a:lstStyle/>
                    <a:p>
                      <a:pPr algn="ctr"/>
                      <a:r>
                        <a:rPr lang="en-US" dirty="0" smtClean="0"/>
                        <a:t>1</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Other</a:t>
                      </a:r>
                    </a:p>
                  </a:txBody>
                  <a:tcPr/>
                </a:tc>
                <a:tc>
                  <a:txBody>
                    <a:bodyPr/>
                    <a:lstStyle/>
                    <a:p>
                      <a:pPr algn="ctr"/>
                      <a:r>
                        <a:rPr lang="en-US" dirty="0" smtClean="0"/>
                        <a:t>5</a:t>
                      </a:r>
                      <a:endParaRPr lang="en-US" dirty="0"/>
                    </a:p>
                  </a:txBody>
                  <a:tcPr/>
                </a:tc>
              </a:tr>
            </a:tbl>
          </a:graphicData>
        </a:graphic>
      </p:graphicFrame>
      <p:sp>
        <p:nvSpPr>
          <p:cNvPr id="21" name="Rounded Rectangular Callout 20"/>
          <p:cNvSpPr/>
          <p:nvPr/>
        </p:nvSpPr>
        <p:spPr>
          <a:xfrm>
            <a:off x="6515100" y="1162050"/>
            <a:ext cx="1733550" cy="609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dirty="0" smtClean="0"/>
              <a:t>11% of SMEs are franchises</a:t>
            </a:r>
            <a:endParaRPr lang="en-US" dirty="0"/>
          </a:p>
        </p:txBody>
      </p:sp>
      <p:sp>
        <p:nvSpPr>
          <p:cNvPr id="9" name="Down Arrow 8"/>
          <p:cNvSpPr/>
          <p:nvPr/>
        </p:nvSpPr>
        <p:spPr>
          <a:xfrm rot="10800000">
            <a:off x="3747636" y="6235281"/>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1" name="Down Arrow 10"/>
          <p:cNvSpPr/>
          <p:nvPr/>
        </p:nvSpPr>
        <p:spPr>
          <a:xfrm>
            <a:off x="3990946" y="6235282"/>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2" name="TextBox 11"/>
          <p:cNvSpPr txBox="1"/>
          <p:nvPr/>
        </p:nvSpPr>
        <p:spPr>
          <a:xfrm>
            <a:off x="4257700" y="6205785"/>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06125" y="15473"/>
            <a:ext cx="8286716" cy="54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lgn="ctr"/>
            <a:r>
              <a:rPr lang="en-CA" sz="2800" b="1" noProof="0" dirty="0" smtClean="0">
                <a:solidFill>
                  <a:schemeClr val="bg1"/>
                </a:solidFill>
              </a:rPr>
              <a:t>Background &amp; Objectives</a:t>
            </a:r>
            <a:endParaRPr kumimoji="0" lang="en-US" sz="2800" b="1" i="0" u="none" strike="noStrike" kern="1200" cap="none" spc="0" normalizeH="0" baseline="0" noProof="0" dirty="0">
              <a:ln>
                <a:noFill/>
              </a:ln>
              <a:solidFill>
                <a:schemeClr val="bg1"/>
              </a:solidFill>
              <a:effectLst/>
              <a:uLnTx/>
              <a:uFillTx/>
              <a:latin typeface="+mj-lt"/>
              <a:ea typeface="ＭＳ Ｐゴシック" charset="0"/>
              <a:cs typeface="ＭＳ Ｐゴシック" charset="0"/>
            </a:endParaRPr>
          </a:p>
        </p:txBody>
      </p:sp>
      <p:sp>
        <p:nvSpPr>
          <p:cNvPr id="12" name="Content Placeholder 11"/>
          <p:cNvSpPr>
            <a:spLocks noGrp="1"/>
          </p:cNvSpPr>
          <p:nvPr>
            <p:ph idx="1"/>
          </p:nvPr>
        </p:nvSpPr>
        <p:spPr>
          <a:xfrm>
            <a:off x="360364" y="961901"/>
            <a:ext cx="8428037" cy="5145214"/>
          </a:xfrm>
        </p:spPr>
        <p:txBody>
          <a:bodyPr/>
          <a:lstStyle/>
          <a:p>
            <a:pPr>
              <a:buNone/>
            </a:pPr>
            <a:r>
              <a:rPr lang="en-CA" b="1" dirty="0" smtClean="0">
                <a:solidFill>
                  <a:schemeClr val="tx2">
                    <a:lumMod val="75000"/>
                  </a:schemeClr>
                </a:solidFill>
              </a:rPr>
              <a:t>Background</a:t>
            </a:r>
          </a:p>
          <a:p>
            <a:r>
              <a:rPr lang="en-US" sz="1600" dirty="0" smtClean="0"/>
              <a:t>ATB Financial commissioned NRG Research Group to conduct a survey of 300 randomly selected small- to medium-sized businesses in Alberta each quarter, beginning in Q1 2013.</a:t>
            </a:r>
          </a:p>
          <a:p>
            <a:r>
              <a:rPr lang="en-US" sz="1600" dirty="0" smtClean="0"/>
              <a:t>The purpose of these studies is to gain an understanding the challenges faced by small- to medium-sized businesses in Alberta, and to track confidence in the business climate in Alberta.</a:t>
            </a:r>
          </a:p>
          <a:p>
            <a:endParaRPr lang="en-US" dirty="0" smtClean="0"/>
          </a:p>
          <a:p>
            <a:pPr>
              <a:buNone/>
            </a:pPr>
            <a:r>
              <a:rPr lang="en-CA" b="1" dirty="0" smtClean="0">
                <a:solidFill>
                  <a:schemeClr val="tx2">
                    <a:lumMod val="75000"/>
                  </a:schemeClr>
                </a:solidFill>
              </a:rPr>
              <a:t>Research Objectives</a:t>
            </a:r>
            <a:endParaRPr lang="en-US" b="1" dirty="0" smtClean="0">
              <a:solidFill>
                <a:schemeClr val="tx2">
                  <a:lumMod val="75000"/>
                </a:schemeClr>
              </a:solidFill>
            </a:endParaRPr>
          </a:p>
          <a:p>
            <a:pPr lvl="4"/>
            <a:r>
              <a:rPr lang="en-US" sz="1600" dirty="0" smtClean="0"/>
              <a:t>Measure business owners and managers’ perceptions of the current business climate compared with six months ago, as well as their assessments of what the business climate will be like six months from now;</a:t>
            </a:r>
          </a:p>
          <a:p>
            <a:pPr lvl="4"/>
            <a:r>
              <a:rPr lang="en-CA" sz="1600" dirty="0" smtClean="0"/>
              <a:t>Understand the need of cash flow management and the habits and tools business owners use to maintain an understanding of their company’s financial management. </a:t>
            </a:r>
            <a:endParaRPr lang="en-US" sz="1600" dirty="0" smtClean="0"/>
          </a:p>
          <a:p>
            <a:pPr lvl="4"/>
            <a:r>
              <a:rPr lang="en-CA" sz="1600" dirty="0" smtClean="0"/>
              <a:t>Explore gender differences when it comes to managing their business, cash flow management and future investment plans; and,</a:t>
            </a:r>
          </a:p>
          <a:p>
            <a:pPr lvl="4"/>
            <a:r>
              <a:rPr lang="en-US" sz="1600" dirty="0" smtClean="0"/>
              <a:t>Profile the firmographics as well as respondent demographics for small- to medium-sized businesses in Alberta.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nvGraphicFramePr>
        <p:xfrm>
          <a:off x="323566" y="1945050"/>
          <a:ext cx="4229384" cy="429364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Business Firmographics</a:t>
            </a:r>
            <a:endParaRPr lang="en-US" sz="2800" dirty="0">
              <a:solidFill>
                <a:srgbClr val="505150"/>
              </a:solidFill>
              <a:latin typeface="Myriad Pro"/>
              <a:cs typeface="Myriad Pro"/>
            </a:endParaRPr>
          </a:p>
        </p:txBody>
      </p:sp>
      <p:sp>
        <p:nvSpPr>
          <p:cNvPr id="8" name="TextBox 7"/>
          <p:cNvSpPr txBox="1"/>
          <p:nvPr/>
        </p:nvSpPr>
        <p:spPr>
          <a:xfrm>
            <a:off x="8162" y="6545183"/>
            <a:ext cx="7180914" cy="307777"/>
          </a:xfrm>
          <a:prstGeom prst="rect">
            <a:avLst/>
          </a:prstGeom>
          <a:noFill/>
          <a:scene3d>
            <a:camera prst="orthographicFront"/>
            <a:lightRig rig="threePt" dir="t"/>
          </a:scene3d>
          <a:sp3d>
            <a:bevelT prst="slope"/>
          </a:sp3d>
        </p:spPr>
        <p:txBody>
          <a:bodyPr wrap="square" rtlCol="0">
            <a:spAutoFit/>
          </a:bodyPr>
          <a:lstStyle/>
          <a:p>
            <a:r>
              <a:rPr lang="en-CA" sz="1400" dirty="0" smtClean="0">
                <a:solidFill>
                  <a:srgbClr val="505150"/>
                </a:solidFill>
                <a:latin typeface="+mn-lt"/>
              </a:rPr>
              <a:t>Source:  ATB Financial, Survey on Alberta SMEs, Mar 2014, with 300 respondents.</a:t>
            </a:r>
            <a:endParaRPr lang="en-CA" sz="1400" dirty="0">
              <a:solidFill>
                <a:srgbClr val="505150"/>
              </a:solidFill>
              <a:latin typeface="+mn-lt"/>
            </a:endParaRPr>
          </a:p>
        </p:txBody>
      </p:sp>
      <p:sp>
        <p:nvSpPr>
          <p:cNvPr id="14" name="TextBox 13"/>
          <p:cNvSpPr txBox="1"/>
          <p:nvPr/>
        </p:nvSpPr>
        <p:spPr>
          <a:xfrm>
            <a:off x="1180061" y="1857962"/>
            <a:ext cx="2520000" cy="39600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Business Location(s)</a:t>
            </a:r>
            <a:endParaRPr lang="en-CA" sz="2000" b="1" dirty="0">
              <a:solidFill>
                <a:schemeClr val="accent1">
                  <a:lumMod val="75000"/>
                </a:schemeClr>
              </a:solidFill>
              <a:latin typeface="+mn-lt"/>
            </a:endParaRPr>
          </a:p>
        </p:txBody>
      </p:sp>
      <p:sp>
        <p:nvSpPr>
          <p:cNvPr id="21" name="Rounded Rectangular Callout 20"/>
          <p:cNvSpPr/>
          <p:nvPr/>
        </p:nvSpPr>
        <p:spPr>
          <a:xfrm>
            <a:off x="6896100" y="696142"/>
            <a:ext cx="2016000" cy="10440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dirty="0" smtClean="0"/>
              <a:t>51% of SMEs only conduct business in Alberta</a:t>
            </a:r>
            <a:endParaRPr lang="en-US" dirty="0"/>
          </a:p>
        </p:txBody>
      </p:sp>
      <p:graphicFrame>
        <p:nvGraphicFramePr>
          <p:cNvPr id="9" name="Chart 8"/>
          <p:cNvGraphicFramePr/>
          <p:nvPr/>
        </p:nvGraphicFramePr>
        <p:xfrm>
          <a:off x="4305299" y="2400300"/>
          <a:ext cx="4771881" cy="3600016"/>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5656812" y="1857962"/>
            <a:ext cx="2344187"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Business Scope</a:t>
            </a:r>
            <a:endParaRPr lang="en-CA" sz="2000" b="1" dirty="0">
              <a:solidFill>
                <a:schemeClr val="accent1">
                  <a:lumMod val="75000"/>
                </a:schemeClr>
              </a:solidFill>
              <a:latin typeface="+mn-lt"/>
            </a:endParaRPr>
          </a:p>
        </p:txBody>
      </p:sp>
      <p:sp>
        <p:nvSpPr>
          <p:cNvPr id="12" name="Down Arrow 11"/>
          <p:cNvSpPr/>
          <p:nvPr/>
        </p:nvSpPr>
        <p:spPr>
          <a:xfrm rot="10800000">
            <a:off x="3747636" y="6183765"/>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5" name="Down Arrow 14"/>
          <p:cNvSpPr/>
          <p:nvPr/>
        </p:nvSpPr>
        <p:spPr>
          <a:xfrm>
            <a:off x="3990946" y="6183766"/>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6" name="TextBox 15"/>
          <p:cNvSpPr txBox="1"/>
          <p:nvPr/>
        </p:nvSpPr>
        <p:spPr>
          <a:xfrm>
            <a:off x="4257700" y="6154269"/>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
        <p:nvSpPr>
          <p:cNvPr id="13" name="Down Arrow 12"/>
          <p:cNvSpPr/>
          <p:nvPr/>
        </p:nvSpPr>
        <p:spPr>
          <a:xfrm rot="10800000">
            <a:off x="1238117" y="4151084"/>
            <a:ext cx="190500" cy="203200"/>
          </a:xfrm>
          <a:prstGeom prst="downArrow">
            <a:avLst/>
          </a:prstGeom>
          <a:solidFill>
            <a:schemeClr val="accent3">
              <a:alpha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9" name="Down Arrow 18"/>
          <p:cNvSpPr/>
          <p:nvPr/>
        </p:nvSpPr>
        <p:spPr>
          <a:xfrm rot="10800000">
            <a:off x="7749972" y="4546918"/>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20" name="Down Arrow 19"/>
          <p:cNvSpPr/>
          <p:nvPr/>
        </p:nvSpPr>
        <p:spPr>
          <a:xfrm rot="10800000">
            <a:off x="7604833" y="5447174"/>
            <a:ext cx="190500" cy="203200"/>
          </a:xfrm>
          <a:prstGeom prst="downArrow">
            <a:avLst/>
          </a:prstGeom>
          <a:solidFill>
            <a:schemeClr val="accent3">
              <a:alpha val="50000"/>
            </a:schemeClr>
          </a:solidFill>
          <a:ln>
            <a:solidFill>
              <a:schemeClr val="accent3">
                <a:shade val="50000"/>
                <a:alpha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Business Firmographics</a:t>
            </a:r>
            <a:endParaRPr lang="en-US" sz="2800" dirty="0">
              <a:solidFill>
                <a:srgbClr val="505150"/>
              </a:solidFill>
              <a:latin typeface="Myriad Pro"/>
              <a:cs typeface="Myriad Pro"/>
            </a:endParaRPr>
          </a:p>
        </p:txBody>
      </p:sp>
      <p:sp>
        <p:nvSpPr>
          <p:cNvPr id="8" name="TextBox 7"/>
          <p:cNvSpPr txBox="1"/>
          <p:nvPr/>
        </p:nvSpPr>
        <p:spPr>
          <a:xfrm>
            <a:off x="8162" y="6545183"/>
            <a:ext cx="7180914" cy="307777"/>
          </a:xfrm>
          <a:prstGeom prst="rect">
            <a:avLst/>
          </a:prstGeom>
          <a:noFill/>
          <a:scene3d>
            <a:camera prst="orthographicFront"/>
            <a:lightRig rig="threePt" dir="t"/>
          </a:scene3d>
          <a:sp3d>
            <a:bevelT prst="slope"/>
          </a:sp3d>
        </p:spPr>
        <p:txBody>
          <a:bodyPr wrap="square" rtlCol="0">
            <a:spAutoFit/>
          </a:bodyPr>
          <a:lstStyle/>
          <a:p>
            <a:r>
              <a:rPr lang="en-CA" sz="1400" dirty="0" smtClean="0">
                <a:solidFill>
                  <a:srgbClr val="505150"/>
                </a:solidFill>
                <a:latin typeface="+mn-lt"/>
              </a:rPr>
              <a:t>Source:  ATB Financial, Survey on Alberta SMEs, Dec 2013, with 300 respondents.</a:t>
            </a:r>
            <a:endParaRPr lang="en-CA" sz="1400" dirty="0">
              <a:solidFill>
                <a:srgbClr val="505150"/>
              </a:solidFill>
              <a:latin typeface="+mn-lt"/>
            </a:endParaRPr>
          </a:p>
        </p:txBody>
      </p:sp>
      <p:graphicFrame>
        <p:nvGraphicFramePr>
          <p:cNvPr id="9" name="Chart 8"/>
          <p:cNvGraphicFramePr/>
          <p:nvPr/>
        </p:nvGraphicFramePr>
        <p:xfrm>
          <a:off x="1734196" y="2081288"/>
          <a:ext cx="6001604" cy="280322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734196" y="1562730"/>
            <a:ext cx="5580993"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Does your business have a store front?</a:t>
            </a:r>
            <a:endParaRPr lang="en-CA" sz="2000" b="1" dirty="0">
              <a:solidFill>
                <a:schemeClr val="accent1">
                  <a:lumMod val="75000"/>
                </a:schemeClr>
              </a:solidFill>
              <a:latin typeface="+mn-lt"/>
            </a:endParaRPr>
          </a:p>
        </p:txBody>
      </p:sp>
      <p:sp>
        <p:nvSpPr>
          <p:cNvPr id="7" name="Down Arrow 6"/>
          <p:cNvSpPr/>
          <p:nvPr/>
        </p:nvSpPr>
        <p:spPr>
          <a:xfrm rot="10800000">
            <a:off x="3747636" y="6183765"/>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1" name="Down Arrow 10"/>
          <p:cNvSpPr/>
          <p:nvPr/>
        </p:nvSpPr>
        <p:spPr>
          <a:xfrm>
            <a:off x="3990946" y="6183766"/>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2" name="TextBox 11"/>
          <p:cNvSpPr txBox="1"/>
          <p:nvPr/>
        </p:nvSpPr>
        <p:spPr>
          <a:xfrm>
            <a:off x="4257700" y="6154269"/>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Respondent Demographics</a:t>
            </a:r>
            <a:endParaRPr lang="en-US" sz="2800" dirty="0">
              <a:solidFill>
                <a:srgbClr val="505150"/>
              </a:solidFill>
              <a:latin typeface="Myriad Pro"/>
              <a:cs typeface="Myriad Pro"/>
            </a:endParaRPr>
          </a:p>
        </p:txBody>
      </p:sp>
      <p:sp>
        <p:nvSpPr>
          <p:cNvPr id="8" name="TextBox 7"/>
          <p:cNvSpPr txBox="1"/>
          <p:nvPr/>
        </p:nvSpPr>
        <p:spPr>
          <a:xfrm>
            <a:off x="8162" y="6557883"/>
            <a:ext cx="9135838"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with 300 respondents, responses mentioned by 3% or more are shown.</a:t>
            </a:r>
            <a:endParaRPr lang="en-CA" sz="1200" dirty="0">
              <a:solidFill>
                <a:srgbClr val="505150"/>
              </a:solidFill>
              <a:latin typeface="+mn-lt"/>
            </a:endParaRPr>
          </a:p>
        </p:txBody>
      </p:sp>
      <p:graphicFrame>
        <p:nvGraphicFramePr>
          <p:cNvPr id="7" name="Chart 6"/>
          <p:cNvGraphicFramePr/>
          <p:nvPr/>
        </p:nvGraphicFramePr>
        <p:xfrm>
          <a:off x="253961" y="1924050"/>
          <a:ext cx="4489489" cy="43698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748568" y="1884302"/>
          <a:ext cx="3949118" cy="4122988"/>
        </p:xfrm>
        <a:graphic>
          <a:graphicData uri="http://schemas.openxmlformats.org/drawingml/2006/chart">
            <c:chart xmlns:c="http://schemas.openxmlformats.org/drawingml/2006/chart" xmlns:r="http://schemas.openxmlformats.org/officeDocument/2006/relationships" r:id="rId4"/>
          </a:graphicData>
        </a:graphic>
      </p:graphicFrame>
      <p:sp>
        <p:nvSpPr>
          <p:cNvPr id="12" name="Content Placeholder 4"/>
          <p:cNvSpPr>
            <a:spLocks noGrp="1"/>
          </p:cNvSpPr>
          <p:nvPr>
            <p:ph idx="1"/>
          </p:nvPr>
        </p:nvSpPr>
        <p:spPr>
          <a:xfrm>
            <a:off x="7728900" y="1165860"/>
            <a:ext cx="792000" cy="684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CA" sz="2000" dirty="0" smtClean="0">
                <a:solidFill>
                  <a:schemeClr val="bg1"/>
                </a:solidFill>
              </a:rPr>
              <a:t>38%</a:t>
            </a:r>
          </a:p>
          <a:p>
            <a:pPr algn="ctr">
              <a:buNone/>
            </a:pPr>
            <a:r>
              <a:rPr lang="en-CA" sz="1600" dirty="0" smtClean="0">
                <a:solidFill>
                  <a:schemeClr val="bg1"/>
                </a:solidFill>
              </a:rPr>
              <a:t>55+</a:t>
            </a:r>
          </a:p>
        </p:txBody>
      </p:sp>
      <p:sp>
        <p:nvSpPr>
          <p:cNvPr id="14" name="TextBox 13"/>
          <p:cNvSpPr txBox="1"/>
          <p:nvPr/>
        </p:nvSpPr>
        <p:spPr>
          <a:xfrm>
            <a:off x="1522963" y="1487850"/>
            <a:ext cx="20520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Title/ Role</a:t>
            </a:r>
            <a:endParaRPr lang="en-CA" sz="2000" b="1" dirty="0">
              <a:solidFill>
                <a:schemeClr val="accent1">
                  <a:lumMod val="75000"/>
                </a:schemeClr>
              </a:solidFill>
              <a:latin typeface="+mn-lt"/>
            </a:endParaRPr>
          </a:p>
        </p:txBody>
      </p:sp>
      <p:sp>
        <p:nvSpPr>
          <p:cNvPr id="15" name="TextBox 14"/>
          <p:cNvSpPr txBox="1"/>
          <p:nvPr/>
        </p:nvSpPr>
        <p:spPr>
          <a:xfrm>
            <a:off x="5676900" y="1449750"/>
            <a:ext cx="20520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Age</a:t>
            </a:r>
            <a:endParaRPr lang="en-CA" sz="2000" b="1" dirty="0">
              <a:solidFill>
                <a:schemeClr val="accent1">
                  <a:lumMod val="75000"/>
                </a:schemeClr>
              </a:solidFill>
              <a:latin typeface="+mn-lt"/>
            </a:endParaRPr>
          </a:p>
        </p:txBody>
      </p:sp>
      <p:sp>
        <p:nvSpPr>
          <p:cNvPr id="13" name="Down Arrow 12"/>
          <p:cNvSpPr/>
          <p:nvPr/>
        </p:nvSpPr>
        <p:spPr>
          <a:xfrm rot="10800000">
            <a:off x="3747636" y="6016338"/>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6" name="Down Arrow 15"/>
          <p:cNvSpPr/>
          <p:nvPr/>
        </p:nvSpPr>
        <p:spPr>
          <a:xfrm>
            <a:off x="3990946" y="6016339"/>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7" name="TextBox 16"/>
          <p:cNvSpPr txBox="1"/>
          <p:nvPr/>
        </p:nvSpPr>
        <p:spPr>
          <a:xfrm>
            <a:off x="4257700" y="5986842"/>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nvGraphicFramePr>
        <p:xfrm>
          <a:off x="4591050" y="1602150"/>
          <a:ext cx="4305300" cy="4360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103412" y="1905000"/>
          <a:ext cx="4468588" cy="436984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Respondent Demographics</a:t>
            </a:r>
            <a:endParaRPr lang="en-US" sz="2800" dirty="0">
              <a:solidFill>
                <a:srgbClr val="505150"/>
              </a:solidFill>
              <a:latin typeface="Myriad Pro"/>
              <a:cs typeface="Myriad Pro"/>
            </a:endParaRPr>
          </a:p>
        </p:txBody>
      </p:sp>
      <p:sp>
        <p:nvSpPr>
          <p:cNvPr id="8" name="TextBox 7"/>
          <p:cNvSpPr txBox="1"/>
          <p:nvPr/>
        </p:nvSpPr>
        <p:spPr>
          <a:xfrm>
            <a:off x="8162" y="6545183"/>
            <a:ext cx="7230838" cy="307777"/>
          </a:xfrm>
          <a:prstGeom prst="rect">
            <a:avLst/>
          </a:prstGeom>
          <a:noFill/>
          <a:scene3d>
            <a:camera prst="orthographicFront"/>
            <a:lightRig rig="threePt" dir="t"/>
          </a:scene3d>
          <a:sp3d>
            <a:bevelT prst="slope"/>
          </a:sp3d>
        </p:spPr>
        <p:txBody>
          <a:bodyPr wrap="square" rtlCol="0">
            <a:spAutoFit/>
          </a:bodyPr>
          <a:lstStyle/>
          <a:p>
            <a:r>
              <a:rPr lang="en-CA" sz="1400" dirty="0" smtClean="0">
                <a:solidFill>
                  <a:srgbClr val="505150"/>
                </a:solidFill>
                <a:latin typeface="+mn-lt"/>
              </a:rPr>
              <a:t>Source:  ATB Financial, Survey on Alberta SMEs, Mar 2014, with 300 respondents.</a:t>
            </a:r>
            <a:endParaRPr lang="en-CA" sz="1400" dirty="0">
              <a:solidFill>
                <a:srgbClr val="505150"/>
              </a:solidFill>
              <a:latin typeface="+mn-lt"/>
            </a:endParaRPr>
          </a:p>
        </p:txBody>
      </p:sp>
      <p:sp>
        <p:nvSpPr>
          <p:cNvPr id="14" name="TextBox 13"/>
          <p:cNvSpPr txBox="1"/>
          <p:nvPr/>
        </p:nvSpPr>
        <p:spPr>
          <a:xfrm>
            <a:off x="666750" y="1621200"/>
            <a:ext cx="34671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Role in Financial Decisions</a:t>
            </a:r>
            <a:endParaRPr lang="en-CA" sz="2000" b="1" dirty="0">
              <a:solidFill>
                <a:schemeClr val="accent1">
                  <a:lumMod val="75000"/>
                </a:schemeClr>
              </a:solidFill>
              <a:latin typeface="+mn-lt"/>
            </a:endParaRPr>
          </a:p>
        </p:txBody>
      </p:sp>
      <p:sp>
        <p:nvSpPr>
          <p:cNvPr id="15" name="TextBox 14"/>
          <p:cNvSpPr txBox="1"/>
          <p:nvPr/>
        </p:nvSpPr>
        <p:spPr>
          <a:xfrm>
            <a:off x="5715000" y="1621200"/>
            <a:ext cx="20520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Gender</a:t>
            </a:r>
            <a:endParaRPr lang="en-CA" sz="2000" b="1" dirty="0">
              <a:solidFill>
                <a:schemeClr val="accent1">
                  <a:lumMod val="75000"/>
                </a:schemeClr>
              </a:solidFill>
              <a:latin typeface="+mn-lt"/>
            </a:endParaRPr>
          </a:p>
        </p:txBody>
      </p:sp>
      <p:sp>
        <p:nvSpPr>
          <p:cNvPr id="18" name="Down Arrow 17"/>
          <p:cNvSpPr/>
          <p:nvPr/>
        </p:nvSpPr>
        <p:spPr>
          <a:xfrm rot="10800000">
            <a:off x="3747636" y="6016338"/>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9" name="Down Arrow 18"/>
          <p:cNvSpPr/>
          <p:nvPr/>
        </p:nvSpPr>
        <p:spPr>
          <a:xfrm>
            <a:off x="3990946" y="6016339"/>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20" name="TextBox 19"/>
          <p:cNvSpPr txBox="1"/>
          <p:nvPr/>
        </p:nvSpPr>
        <p:spPr>
          <a:xfrm>
            <a:off x="4257700" y="5986842"/>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uestions1.jpg"/>
          <p:cNvPicPr>
            <a:picLocks noChangeAspect="1"/>
          </p:cNvPicPr>
          <p:nvPr/>
        </p:nvPicPr>
        <p:blipFill>
          <a:blip r:embed="rId2"/>
          <a:stretch>
            <a:fillRect/>
          </a:stretch>
        </p:blipFill>
        <p:spPr>
          <a:xfrm>
            <a:off x="723331" y="276365"/>
            <a:ext cx="2129051" cy="2330357"/>
          </a:xfrm>
          <a:prstGeom prst="rect">
            <a:avLst/>
          </a:prstGeom>
        </p:spPr>
      </p:pic>
      <p:sp>
        <p:nvSpPr>
          <p:cNvPr id="4" name="TextBox 6"/>
          <p:cNvSpPr txBox="1">
            <a:spLocks noChangeArrowheads="1"/>
          </p:cNvSpPr>
          <p:nvPr/>
        </p:nvSpPr>
        <p:spPr bwMode="auto">
          <a:xfrm>
            <a:off x="1204557" y="3398293"/>
            <a:ext cx="3295650" cy="1323439"/>
          </a:xfrm>
          <a:prstGeom prst="rect">
            <a:avLst/>
          </a:prstGeom>
          <a:noFill/>
          <a:ln w="9525">
            <a:noFill/>
            <a:miter lim="800000"/>
            <a:headEnd/>
            <a:tailEnd/>
          </a:ln>
        </p:spPr>
        <p:txBody>
          <a:bodyPr>
            <a:spAutoFit/>
          </a:bodyPr>
          <a:lstStyle/>
          <a:p>
            <a:r>
              <a:rPr lang="en-CA" sz="1600" dirty="0" smtClean="0">
                <a:solidFill>
                  <a:schemeClr val="bg1"/>
                </a:solidFill>
                <a:latin typeface="Myriad Pro" pitchFamily="34" charset="0"/>
              </a:rPr>
              <a:t>Judy Duncan</a:t>
            </a:r>
            <a:endParaRPr lang="en-CA" sz="1600" dirty="0">
              <a:solidFill>
                <a:schemeClr val="bg1"/>
              </a:solidFill>
              <a:latin typeface="Myriad Pro" pitchFamily="34" charset="0"/>
            </a:endParaRPr>
          </a:p>
          <a:p>
            <a:r>
              <a:rPr lang="en-CA" sz="1600" dirty="0" smtClean="0">
                <a:solidFill>
                  <a:schemeClr val="bg1"/>
                </a:solidFill>
                <a:latin typeface="Myriad Pro" pitchFamily="34" charset="0"/>
              </a:rPr>
              <a:t>Director Marketing,</a:t>
            </a:r>
          </a:p>
          <a:p>
            <a:r>
              <a:rPr lang="en-CA" sz="1600" dirty="0" smtClean="0">
                <a:solidFill>
                  <a:schemeClr val="bg1"/>
                </a:solidFill>
                <a:latin typeface="Myriad Pro" pitchFamily="34" charset="0"/>
              </a:rPr>
              <a:t>B&amp;Ag</a:t>
            </a:r>
            <a:endParaRPr lang="en-CA" sz="1600" dirty="0">
              <a:solidFill>
                <a:schemeClr val="bg1"/>
              </a:solidFill>
              <a:latin typeface="Myriad Pro" pitchFamily="34" charset="0"/>
            </a:endParaRPr>
          </a:p>
          <a:p>
            <a:r>
              <a:rPr lang="en-CA" sz="1600" dirty="0" smtClean="0">
                <a:solidFill>
                  <a:schemeClr val="bg1"/>
                </a:solidFill>
                <a:latin typeface="Myriad Pro" pitchFamily="34" charset="0"/>
              </a:rPr>
              <a:t>(403) 974-6884</a:t>
            </a:r>
          </a:p>
          <a:p>
            <a:r>
              <a:rPr lang="en-CA" sz="1600" dirty="0" smtClean="0">
                <a:solidFill>
                  <a:schemeClr val="bg1"/>
                </a:solidFill>
                <a:latin typeface="Myriad Pro" pitchFamily="34" charset="0"/>
              </a:rPr>
              <a:t>JDuncan@atb.com</a:t>
            </a:r>
            <a:endParaRPr lang="en-US" sz="1600" dirty="0">
              <a:solidFill>
                <a:schemeClr val="bg1"/>
              </a:solidFill>
              <a:latin typeface="Myriad Pro" pitchFamily="34" charset="0"/>
            </a:endParaRPr>
          </a:p>
        </p:txBody>
      </p:sp>
      <p:sp>
        <p:nvSpPr>
          <p:cNvPr id="6" name="TextBox 6"/>
          <p:cNvSpPr txBox="1">
            <a:spLocks noChangeArrowheads="1"/>
          </p:cNvSpPr>
          <p:nvPr/>
        </p:nvSpPr>
        <p:spPr bwMode="auto">
          <a:xfrm>
            <a:off x="5014557" y="3398293"/>
            <a:ext cx="3295650" cy="1323439"/>
          </a:xfrm>
          <a:prstGeom prst="rect">
            <a:avLst/>
          </a:prstGeom>
          <a:noFill/>
          <a:ln w="9525">
            <a:noFill/>
            <a:miter lim="800000"/>
            <a:headEnd/>
            <a:tailEnd/>
          </a:ln>
        </p:spPr>
        <p:txBody>
          <a:bodyPr>
            <a:spAutoFit/>
          </a:bodyPr>
          <a:lstStyle/>
          <a:p>
            <a:r>
              <a:rPr lang="en-CA" sz="1600" dirty="0" smtClean="0">
                <a:solidFill>
                  <a:schemeClr val="bg1"/>
                </a:solidFill>
                <a:latin typeface="Myriad Pro" pitchFamily="34" charset="0"/>
              </a:rPr>
              <a:t>Cody Tousignant</a:t>
            </a:r>
            <a:endParaRPr lang="en-CA" sz="1600" dirty="0">
              <a:solidFill>
                <a:schemeClr val="bg1"/>
              </a:solidFill>
              <a:latin typeface="Myriad Pro" pitchFamily="34" charset="0"/>
            </a:endParaRPr>
          </a:p>
          <a:p>
            <a:r>
              <a:rPr lang="en-CA" sz="1600" dirty="0">
                <a:solidFill>
                  <a:schemeClr val="bg1"/>
                </a:solidFill>
                <a:latin typeface="Myriad Pro" pitchFamily="34" charset="0"/>
              </a:rPr>
              <a:t>Senior Research Manager</a:t>
            </a:r>
          </a:p>
          <a:p>
            <a:r>
              <a:rPr lang="en-CA" sz="1600" dirty="0">
                <a:solidFill>
                  <a:schemeClr val="bg1"/>
                </a:solidFill>
                <a:latin typeface="Myriad Pro" pitchFamily="34" charset="0"/>
              </a:rPr>
              <a:t>Customer Insights</a:t>
            </a:r>
          </a:p>
          <a:p>
            <a:r>
              <a:rPr lang="en-CA" sz="1600" dirty="0" smtClean="0">
                <a:solidFill>
                  <a:schemeClr val="bg1"/>
                </a:solidFill>
                <a:latin typeface="Myriad Pro" pitchFamily="34" charset="0"/>
              </a:rPr>
              <a:t>(403) 731-3507</a:t>
            </a:r>
          </a:p>
          <a:p>
            <a:r>
              <a:rPr lang="en-CA" sz="1600" dirty="0" smtClean="0">
                <a:solidFill>
                  <a:schemeClr val="bg1"/>
                </a:solidFill>
                <a:latin typeface="Myriad Pro" pitchFamily="34" charset="0"/>
              </a:rPr>
              <a:t>CTousignant@atb.com</a:t>
            </a:r>
            <a:endParaRPr lang="en-US" sz="1600" dirty="0">
              <a:solidFill>
                <a:schemeClr val="bg1"/>
              </a:solidFill>
              <a:latin typeface="Myriad Pro"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06125" y="15473"/>
            <a:ext cx="8286716" cy="54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lgn="ctr"/>
            <a:r>
              <a:rPr lang="en-CA" sz="2800" b="1" dirty="0" smtClean="0">
                <a:solidFill>
                  <a:schemeClr val="bg1"/>
                </a:solidFill>
              </a:rPr>
              <a:t>Methodology</a:t>
            </a:r>
            <a:endParaRPr kumimoji="0" lang="en-US" sz="2800" b="1" i="0" u="none" strike="noStrike" kern="1200" cap="none" spc="0" normalizeH="0" baseline="0" noProof="0" dirty="0">
              <a:ln>
                <a:noFill/>
              </a:ln>
              <a:solidFill>
                <a:schemeClr val="bg1"/>
              </a:solidFill>
              <a:effectLst/>
              <a:uLnTx/>
              <a:uFillTx/>
              <a:latin typeface="+mj-lt"/>
              <a:ea typeface="ＭＳ Ｐゴシック" charset="0"/>
              <a:cs typeface="ＭＳ Ｐゴシック" charset="0"/>
            </a:endParaRPr>
          </a:p>
        </p:txBody>
      </p:sp>
      <p:pic>
        <p:nvPicPr>
          <p:cNvPr id="91137" name="Picture 1" descr="C:\Users\E29356\AppData\Local\Microsoft\Windows\Temporary Internet Files\Content.IE5\IATG478T\MP900405416[1].jpg"/>
          <p:cNvPicPr>
            <a:picLocks noChangeAspect="1" noChangeArrowheads="1"/>
          </p:cNvPicPr>
          <p:nvPr/>
        </p:nvPicPr>
        <p:blipFill>
          <a:blip r:embed="rId3"/>
          <a:srcRect/>
          <a:stretch>
            <a:fillRect/>
          </a:stretch>
        </p:blipFill>
        <p:spPr bwMode="auto">
          <a:xfrm>
            <a:off x="3441598" y="2612535"/>
            <a:ext cx="1905164" cy="1787183"/>
          </a:xfrm>
          <a:prstGeom prst="rect">
            <a:avLst/>
          </a:prstGeom>
          <a:noFill/>
        </p:spPr>
      </p:pic>
      <p:sp>
        <p:nvSpPr>
          <p:cNvPr id="5" name="Content Placeholder 4"/>
          <p:cNvSpPr>
            <a:spLocks noGrp="1"/>
          </p:cNvSpPr>
          <p:nvPr>
            <p:ph idx="1"/>
          </p:nvPr>
        </p:nvSpPr>
        <p:spPr>
          <a:xfrm>
            <a:off x="3441598" y="1604527"/>
            <a:ext cx="2265528" cy="100800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CA" sz="1800" b="1" dirty="0" smtClean="0">
                <a:solidFill>
                  <a:schemeClr val="bg1"/>
                </a:solidFill>
                <a:effectLst>
                  <a:outerShdw blurRad="38100" dist="38100" dir="2700000" algn="tl">
                    <a:srgbClr val="000000">
                      <a:alpha val="43137"/>
                    </a:srgbClr>
                  </a:outerShdw>
                </a:effectLst>
                <a:latin typeface="Calibri" pitchFamily="34" charset="0"/>
              </a:rPr>
              <a:t>Alberta SME’s</a:t>
            </a:r>
          </a:p>
        </p:txBody>
      </p:sp>
      <p:sp>
        <p:nvSpPr>
          <p:cNvPr id="7" name="Content Placeholder 4"/>
          <p:cNvSpPr txBox="1">
            <a:spLocks/>
          </p:cNvSpPr>
          <p:nvPr/>
        </p:nvSpPr>
        <p:spPr bwMode="auto">
          <a:xfrm>
            <a:off x="455500" y="1262370"/>
            <a:ext cx="2265528" cy="4487514"/>
          </a:xfrm>
          <a:prstGeom prst="round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en-CA" b="1" u="sng" dirty="0" smtClean="0">
                <a:solidFill>
                  <a:schemeClr val="bg1"/>
                </a:solidFill>
                <a:effectLst>
                  <a:outerShdw blurRad="38100" dist="38100" dir="2700000" algn="tl">
                    <a:srgbClr val="000000">
                      <a:alpha val="43137"/>
                    </a:srgbClr>
                  </a:outerShdw>
                </a:effectLst>
                <a:latin typeface="Calibri" pitchFamily="34" charset="0"/>
              </a:rPr>
              <a:t>Qualifying Businesses</a:t>
            </a:r>
          </a:p>
          <a:p>
            <a:pPr algn="ctr"/>
            <a:r>
              <a:rPr lang="en-CA" b="1" dirty="0" smtClean="0">
                <a:solidFill>
                  <a:schemeClr val="bg1"/>
                </a:solidFill>
                <a:effectLst>
                  <a:outerShdw blurRad="38100" dist="38100" dir="2700000" algn="tl">
                    <a:srgbClr val="000000">
                      <a:alpha val="43137"/>
                    </a:srgbClr>
                  </a:outerShdw>
                </a:effectLst>
                <a:latin typeface="Calibri" pitchFamily="34" charset="0"/>
              </a:rPr>
              <a:t>&lt; 500 employees</a:t>
            </a:r>
          </a:p>
          <a:p>
            <a:pPr algn="ctr"/>
            <a:r>
              <a:rPr lang="en-CA" b="1" dirty="0" smtClean="0">
                <a:solidFill>
                  <a:schemeClr val="bg1"/>
                </a:solidFill>
                <a:effectLst>
                  <a:outerShdw blurRad="38100" dist="38100" dir="2700000" algn="tl">
                    <a:srgbClr val="000000">
                      <a:alpha val="43137"/>
                    </a:srgbClr>
                  </a:outerShdw>
                </a:effectLst>
                <a:latin typeface="Calibri" pitchFamily="34" charset="0"/>
              </a:rPr>
              <a:t>&lt;$20 million annual revenues</a:t>
            </a:r>
          </a:p>
          <a:p>
            <a:pPr algn="ctr"/>
            <a:r>
              <a:rPr lang="en-CA" b="1" dirty="0" smtClean="0">
                <a:solidFill>
                  <a:schemeClr val="bg1"/>
                </a:solidFill>
                <a:effectLst>
                  <a:outerShdw blurRad="38100" dist="38100" dir="2700000" algn="tl">
                    <a:srgbClr val="000000">
                      <a:alpha val="43137"/>
                    </a:srgbClr>
                  </a:outerShdw>
                </a:effectLst>
                <a:latin typeface="Calibri" pitchFamily="34" charset="0"/>
              </a:rPr>
              <a:t>Must be financial decision makers or influencers</a:t>
            </a:r>
          </a:p>
          <a:p>
            <a:pPr algn="ctr">
              <a:buFont typeface="Arial" pitchFamily="34" charset="0"/>
              <a:buChar char="•"/>
            </a:pPr>
            <a:r>
              <a:rPr lang="en-CA" sz="1600" b="1" dirty="0" smtClean="0">
                <a:solidFill>
                  <a:schemeClr val="bg1"/>
                </a:solidFill>
                <a:effectLst>
                  <a:outerShdw blurRad="38100" dist="38100" dir="2700000" algn="tl">
                    <a:srgbClr val="000000">
                      <a:alpha val="43137"/>
                    </a:srgbClr>
                  </a:outerShdw>
                </a:effectLst>
                <a:latin typeface="Calibri" pitchFamily="34" charset="0"/>
              </a:rPr>
              <a:t>Excluded agriculture, government, financial institutions, media, market research, PR, advertising  and communications sectors</a:t>
            </a:r>
          </a:p>
        </p:txBody>
      </p:sp>
      <p:sp>
        <p:nvSpPr>
          <p:cNvPr id="8" name="Content Placeholder 4"/>
          <p:cNvSpPr txBox="1">
            <a:spLocks/>
          </p:cNvSpPr>
          <p:nvPr/>
        </p:nvSpPr>
        <p:spPr bwMode="auto">
          <a:xfrm>
            <a:off x="6337005" y="1262370"/>
            <a:ext cx="2551814" cy="4487514"/>
          </a:xfrm>
          <a:prstGeom prst="round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144000" indent="-144000" algn="ctr">
              <a:spcBef>
                <a:spcPct val="20000"/>
              </a:spcBef>
            </a:pPr>
            <a:r>
              <a:rPr lang="en-CA" b="1" u="sng" dirty="0" smtClean="0">
                <a:solidFill>
                  <a:schemeClr val="bg1"/>
                </a:solidFill>
                <a:effectLst>
                  <a:outerShdw blurRad="38100" dist="38100" dir="2700000" algn="tl">
                    <a:srgbClr val="000000">
                      <a:alpha val="43137"/>
                    </a:srgbClr>
                  </a:outerShdw>
                </a:effectLst>
                <a:latin typeface="Calibri" pitchFamily="34" charset="0"/>
              </a:rPr>
              <a:t>Field dates:</a:t>
            </a:r>
          </a:p>
          <a:p>
            <a:pPr marL="144000" indent="-144000" algn="ctr">
              <a:spcBef>
                <a:spcPct val="20000"/>
              </a:spcBef>
            </a:pPr>
            <a:r>
              <a:rPr lang="en-CA" b="1" dirty="0" smtClean="0">
                <a:solidFill>
                  <a:schemeClr val="bg1"/>
                </a:solidFill>
                <a:effectLst>
                  <a:outerShdw blurRad="38100" dist="38100" dir="2700000" algn="tl">
                    <a:srgbClr val="000000">
                      <a:alpha val="43137"/>
                    </a:srgbClr>
                  </a:outerShdw>
                </a:effectLst>
                <a:latin typeface="Calibri" pitchFamily="34" charset="0"/>
              </a:rPr>
              <a:t>Mar  19 - Apr 1, 2014</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endParaRPr kumimoji="0" lang="en-CA"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ndParaRP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rPr>
              <a:t>Telephone</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lang="en-CA" sz="1600" b="1" dirty="0" smtClean="0">
                <a:solidFill>
                  <a:schemeClr val="bg1"/>
                </a:solidFill>
                <a:effectLst>
                  <a:outerShdw blurRad="38100" dist="38100" dir="2700000" algn="tl">
                    <a:srgbClr val="000000">
                      <a:alpha val="43137"/>
                    </a:srgbClr>
                  </a:outerShdw>
                </a:effectLst>
                <a:latin typeface="Calibri" pitchFamily="34" charset="0"/>
              </a:rPr>
              <a:t>Over 3,000 businesses contacts made and 300 completed the survey</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lang="en-CA" sz="1600" b="1" dirty="0" smtClean="0">
                <a:solidFill>
                  <a:schemeClr val="bg1"/>
                </a:solidFill>
                <a:effectLst>
                  <a:outerShdw blurRad="38100" dist="38100" dir="2700000" algn="tl">
                    <a:srgbClr val="000000">
                      <a:alpha val="43137"/>
                    </a:srgbClr>
                  </a:outerShdw>
                </a:effectLst>
                <a:latin typeface="Calibri" pitchFamily="34" charset="0"/>
              </a:rPr>
              <a:t>An oversample of 100  female entrepreneurs were added for all gender comparisons</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rPr>
              <a:t>Margin of error is +/- 5.8%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1935" y="1996901"/>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1847694" y="234083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r>
              <a:rPr lang="en-CA" sz="2400" dirty="0" smtClean="0">
                <a:solidFill>
                  <a:srgbClr val="505150"/>
                </a:solidFill>
              </a:rPr>
              <a:t>ATB – Business Optimism Index grew again this quarter to reach a new record!</a:t>
            </a:r>
            <a:endParaRPr lang="en-CA" sz="2400" dirty="0">
              <a:solidFill>
                <a:srgbClr val="505150"/>
              </a:solidFill>
            </a:endParaRPr>
          </a:p>
        </p:txBody>
      </p:sp>
      <p:sp>
        <p:nvSpPr>
          <p:cNvPr id="12" name="Rectangle 11"/>
          <p:cNvSpPr/>
          <p:nvPr/>
        </p:nvSpPr>
        <p:spPr>
          <a:xfrm>
            <a:off x="1847693" y="3441607"/>
            <a:ext cx="690276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r>
              <a:rPr lang="en-CA" sz="2400" dirty="0" smtClean="0">
                <a:solidFill>
                  <a:srgbClr val="505150"/>
                </a:solidFill>
              </a:rPr>
              <a:t>Majority of small businesses do </a:t>
            </a:r>
            <a:r>
              <a:rPr lang="en-CA" sz="2400" u="sng" dirty="0" smtClean="0">
                <a:solidFill>
                  <a:srgbClr val="505150"/>
                </a:solidFill>
              </a:rPr>
              <a:t>not </a:t>
            </a:r>
            <a:r>
              <a:rPr lang="en-CA" sz="2400" dirty="0" smtClean="0">
                <a:solidFill>
                  <a:srgbClr val="505150"/>
                </a:solidFill>
              </a:rPr>
              <a:t>prepare cash flow projections, but are impacted by seasonal cash flows.</a:t>
            </a:r>
            <a:endParaRPr lang="en-CA" sz="2400" dirty="0">
              <a:solidFill>
                <a:srgbClr val="505150"/>
              </a:solidFill>
            </a:endParaRPr>
          </a:p>
        </p:txBody>
      </p:sp>
      <p:sp>
        <p:nvSpPr>
          <p:cNvPr id="13" name="Rectangle 12"/>
          <p:cNvSpPr/>
          <p:nvPr/>
        </p:nvSpPr>
        <p:spPr>
          <a:xfrm>
            <a:off x="1847694" y="4597475"/>
            <a:ext cx="6902766"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r>
              <a:rPr lang="en-CA" sz="2400" dirty="0" smtClean="0">
                <a:solidFill>
                  <a:srgbClr val="505150"/>
                </a:solidFill>
              </a:rPr>
              <a:t>Female entrepreneurs generally approach business in similar ways to their male counterparts; although there are some subtle differences.</a:t>
            </a:r>
            <a:endParaRPr lang="en-CA" sz="2400" dirty="0">
              <a:solidFill>
                <a:srgbClr val="505150"/>
              </a:solidFill>
            </a:endParaRPr>
          </a:p>
        </p:txBody>
      </p:sp>
      <p:cxnSp>
        <p:nvCxnSpPr>
          <p:cNvPr id="14" name="Straight Connector 13"/>
          <p:cNvCxnSpPr/>
          <p:nvPr/>
        </p:nvCxnSpPr>
        <p:spPr>
          <a:xfrm>
            <a:off x="47450" y="264459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5" name="Oval 14"/>
          <p:cNvSpPr>
            <a:spLocks noChangeAspect="1"/>
          </p:cNvSpPr>
          <p:nvPr/>
        </p:nvSpPr>
        <p:spPr>
          <a:xfrm>
            <a:off x="705176" y="218316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6" name="TextBox 15"/>
          <p:cNvSpPr txBox="1"/>
          <p:nvPr/>
        </p:nvSpPr>
        <p:spPr>
          <a:xfrm>
            <a:off x="673524" y="218316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cxnSp>
        <p:nvCxnSpPr>
          <p:cNvPr id="17" name="Straight Connector 16"/>
          <p:cNvCxnSpPr/>
          <p:nvPr/>
        </p:nvCxnSpPr>
        <p:spPr>
          <a:xfrm>
            <a:off x="52036" y="372843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8" name="Oval 17"/>
          <p:cNvSpPr>
            <a:spLocks noChangeAspect="1"/>
          </p:cNvSpPr>
          <p:nvPr/>
        </p:nvSpPr>
        <p:spPr>
          <a:xfrm>
            <a:off x="705176" y="3255855"/>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9" name="TextBox 18"/>
          <p:cNvSpPr txBox="1"/>
          <p:nvPr/>
        </p:nvSpPr>
        <p:spPr>
          <a:xfrm>
            <a:off x="691139" y="3284701"/>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20" name="Oval 19"/>
          <p:cNvSpPr>
            <a:spLocks noChangeAspect="1"/>
          </p:cNvSpPr>
          <p:nvPr/>
        </p:nvSpPr>
        <p:spPr>
          <a:xfrm>
            <a:off x="720974" y="441579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21" name="Straight Connector 20"/>
          <p:cNvCxnSpPr/>
          <p:nvPr/>
        </p:nvCxnSpPr>
        <p:spPr>
          <a:xfrm>
            <a:off x="52036" y="487723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80801" y="446173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23"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Key Insights</a:t>
            </a:r>
            <a:endParaRPr lang="en-US" dirty="0">
              <a:solidFill>
                <a:srgbClr val="404040"/>
              </a:solidFill>
              <a:latin typeface="Franklin Gothic Book" pitchFamily="34" charset="0"/>
              <a:cs typeface="News Gothic M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1289" y="3467309"/>
            <a:ext cx="8504164" cy="584775"/>
          </a:xfrm>
          <a:prstGeom prst="rect">
            <a:avLst/>
          </a:prstGeom>
          <a:noFill/>
        </p:spPr>
        <p:txBody>
          <a:bodyPr wrap="square" rtlCol="0">
            <a:spAutoFit/>
          </a:bodyPr>
          <a:lstStyle/>
          <a:p>
            <a:r>
              <a:rPr lang="en-US" sz="3200" dirty="0" smtClean="0">
                <a:solidFill>
                  <a:schemeClr val="bg1"/>
                </a:solidFill>
                <a:latin typeface="Myriad Pro"/>
                <a:cs typeface="Myriad Pro"/>
              </a:rPr>
              <a:t>Business Confidence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8071966" cy="584775"/>
          </a:xfrm>
          <a:prstGeom prst="rect">
            <a:avLst/>
          </a:prstGeom>
          <a:noFill/>
        </p:spPr>
        <p:txBody>
          <a:bodyPr wrap="square" rtlCol="0">
            <a:spAutoFit/>
          </a:bodyPr>
          <a:lstStyle/>
          <a:p>
            <a:r>
              <a:rPr lang="en-US" sz="3200" dirty="0" smtClean="0">
                <a:solidFill>
                  <a:srgbClr val="505150"/>
                </a:solidFill>
                <a:latin typeface="Myriad Pro"/>
                <a:cs typeface="Myriad Pro"/>
              </a:rPr>
              <a:t>A very optimistic future</a:t>
            </a:r>
            <a:endParaRPr lang="en-US" sz="3200" dirty="0">
              <a:solidFill>
                <a:srgbClr val="505150"/>
              </a:solidFill>
              <a:latin typeface="Myriad Pro"/>
              <a:cs typeface="Myriad Pro"/>
            </a:endParaRPr>
          </a:p>
        </p:txBody>
      </p:sp>
      <p:pic>
        <p:nvPicPr>
          <p:cNvPr id="8" name="Picture 7" descr="orange-stick-figure-md.png"/>
          <p:cNvPicPr>
            <a:picLocks noChangeAspect="1"/>
          </p:cNvPicPr>
          <p:nvPr/>
        </p:nvPicPr>
        <p:blipFill>
          <a:blip r:embed="rId3"/>
          <a:stretch>
            <a:fillRect/>
          </a:stretch>
        </p:blipFill>
        <p:spPr>
          <a:xfrm>
            <a:off x="2133115" y="3690970"/>
            <a:ext cx="181470" cy="468000"/>
          </a:xfrm>
          <a:prstGeom prst="rect">
            <a:avLst/>
          </a:prstGeom>
        </p:spPr>
      </p:pic>
      <p:sp>
        <p:nvSpPr>
          <p:cNvPr id="9" name="Rounded Rectangle 8"/>
          <p:cNvSpPr/>
          <p:nvPr/>
        </p:nvSpPr>
        <p:spPr>
          <a:xfrm>
            <a:off x="1830848" y="2637472"/>
            <a:ext cx="2005834" cy="247896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12" name="TextBox 11"/>
          <p:cNvSpPr txBox="1"/>
          <p:nvPr/>
        </p:nvSpPr>
        <p:spPr>
          <a:xfrm>
            <a:off x="1827771" y="2111112"/>
            <a:ext cx="2052000" cy="360000"/>
          </a:xfrm>
          <a:prstGeom prst="rect">
            <a:avLst/>
          </a:prstGeom>
          <a:noFill/>
        </p:spPr>
        <p:txBody>
          <a:bodyPr wrap="square" rtlCol="0">
            <a:spAutoFit/>
          </a:bodyPr>
          <a:lstStyle/>
          <a:p>
            <a:pPr algn="ctr"/>
            <a:r>
              <a:rPr lang="en-CA" sz="2000" dirty="0" smtClean="0">
                <a:solidFill>
                  <a:srgbClr val="505150"/>
                </a:solidFill>
                <a:latin typeface="+mn-lt"/>
              </a:rPr>
              <a:t>Alberta Economy</a:t>
            </a:r>
            <a:endParaRPr lang="en-CA" sz="2000" dirty="0">
              <a:solidFill>
                <a:srgbClr val="505150"/>
              </a:solidFill>
              <a:latin typeface="+mn-lt"/>
            </a:endParaRPr>
          </a:p>
        </p:txBody>
      </p:sp>
      <p:pic>
        <p:nvPicPr>
          <p:cNvPr id="14" name="Picture 13" descr="orange-stick-figure-md.png"/>
          <p:cNvPicPr>
            <a:picLocks noChangeAspect="1"/>
          </p:cNvPicPr>
          <p:nvPr/>
        </p:nvPicPr>
        <p:blipFill>
          <a:blip r:embed="rId3"/>
          <a:stretch>
            <a:fillRect/>
          </a:stretch>
        </p:blipFill>
        <p:spPr>
          <a:xfrm>
            <a:off x="2429135" y="3689696"/>
            <a:ext cx="181470" cy="468000"/>
          </a:xfrm>
          <a:prstGeom prst="rect">
            <a:avLst/>
          </a:prstGeom>
        </p:spPr>
      </p:pic>
      <p:pic>
        <p:nvPicPr>
          <p:cNvPr id="15" name="Picture 14" descr="orange-stick-figure-md.png"/>
          <p:cNvPicPr>
            <a:picLocks noChangeAspect="1"/>
          </p:cNvPicPr>
          <p:nvPr/>
        </p:nvPicPr>
        <p:blipFill>
          <a:blip r:embed="rId3"/>
          <a:stretch>
            <a:fillRect/>
          </a:stretch>
        </p:blipFill>
        <p:spPr>
          <a:xfrm>
            <a:off x="2726217" y="4314859"/>
            <a:ext cx="181470" cy="468000"/>
          </a:xfrm>
          <a:prstGeom prst="rect">
            <a:avLst/>
          </a:prstGeom>
        </p:spPr>
      </p:pic>
      <p:pic>
        <p:nvPicPr>
          <p:cNvPr id="16" name="Picture 15" descr="orange-stick-figure-md.png"/>
          <p:cNvPicPr>
            <a:picLocks noChangeAspect="1"/>
          </p:cNvPicPr>
          <p:nvPr/>
        </p:nvPicPr>
        <p:blipFill>
          <a:blip r:embed="rId3"/>
          <a:stretch>
            <a:fillRect/>
          </a:stretch>
        </p:blipFill>
        <p:spPr>
          <a:xfrm>
            <a:off x="2430705" y="4314859"/>
            <a:ext cx="181470" cy="468000"/>
          </a:xfrm>
          <a:prstGeom prst="rect">
            <a:avLst/>
          </a:prstGeom>
        </p:spPr>
      </p:pic>
      <p:pic>
        <p:nvPicPr>
          <p:cNvPr id="17" name="Picture 16" descr="orange-stick-figure-md.png"/>
          <p:cNvPicPr>
            <a:picLocks noChangeAspect="1"/>
          </p:cNvPicPr>
          <p:nvPr/>
        </p:nvPicPr>
        <p:blipFill>
          <a:blip r:embed="rId3"/>
          <a:stretch>
            <a:fillRect/>
          </a:stretch>
        </p:blipFill>
        <p:spPr>
          <a:xfrm>
            <a:off x="2723663" y="3689696"/>
            <a:ext cx="181470" cy="468000"/>
          </a:xfrm>
          <a:prstGeom prst="rect">
            <a:avLst/>
          </a:prstGeom>
        </p:spPr>
      </p:pic>
      <p:pic>
        <p:nvPicPr>
          <p:cNvPr id="18" name="Picture 17" descr="orange-stick-figure-md.png"/>
          <p:cNvPicPr>
            <a:picLocks noChangeAspect="1"/>
          </p:cNvPicPr>
          <p:nvPr/>
        </p:nvPicPr>
        <p:blipFill>
          <a:blip r:embed="rId3"/>
          <a:stretch>
            <a:fillRect/>
          </a:stretch>
        </p:blipFill>
        <p:spPr>
          <a:xfrm>
            <a:off x="3010395" y="3689696"/>
            <a:ext cx="181470" cy="468000"/>
          </a:xfrm>
          <a:prstGeom prst="rect">
            <a:avLst/>
          </a:prstGeom>
        </p:spPr>
      </p:pic>
      <p:pic>
        <p:nvPicPr>
          <p:cNvPr id="19" name="Picture 18" descr="orange-stick-figure-md.png"/>
          <p:cNvPicPr>
            <a:picLocks noChangeAspect="1"/>
          </p:cNvPicPr>
          <p:nvPr/>
        </p:nvPicPr>
        <p:blipFill>
          <a:blip r:embed="rId3"/>
          <a:stretch>
            <a:fillRect/>
          </a:stretch>
        </p:blipFill>
        <p:spPr>
          <a:xfrm>
            <a:off x="2144957" y="4314859"/>
            <a:ext cx="181470" cy="468000"/>
          </a:xfrm>
          <a:prstGeom prst="rect">
            <a:avLst/>
          </a:prstGeom>
        </p:spPr>
      </p:pic>
      <p:pic>
        <p:nvPicPr>
          <p:cNvPr id="20" name="Picture 19" descr="orange-stick-figure-md.png"/>
          <p:cNvPicPr>
            <a:picLocks noChangeAspect="1"/>
          </p:cNvPicPr>
          <p:nvPr/>
        </p:nvPicPr>
        <p:blipFill>
          <a:blip r:embed="rId3"/>
          <a:stretch>
            <a:fillRect/>
          </a:stretch>
        </p:blipFill>
        <p:spPr>
          <a:xfrm>
            <a:off x="3303651" y="3689696"/>
            <a:ext cx="181470" cy="468000"/>
          </a:xfrm>
          <a:prstGeom prst="rect">
            <a:avLst/>
          </a:prstGeom>
        </p:spPr>
      </p:pic>
      <p:pic>
        <p:nvPicPr>
          <p:cNvPr id="21" name="Picture 3"/>
          <p:cNvPicPr>
            <a:picLocks noChangeAspect="1" noChangeArrowheads="1"/>
          </p:cNvPicPr>
          <p:nvPr/>
        </p:nvPicPr>
        <p:blipFill>
          <a:blip r:embed="rId4">
            <a:lum bright="70000" contrast="-70000"/>
          </a:blip>
          <a:srcRect/>
          <a:stretch>
            <a:fillRect/>
          </a:stretch>
        </p:blipFill>
        <p:spPr bwMode="auto">
          <a:xfrm>
            <a:off x="3275311" y="4308507"/>
            <a:ext cx="243310" cy="504000"/>
          </a:xfrm>
          <a:prstGeom prst="rect">
            <a:avLst/>
          </a:prstGeom>
          <a:noFill/>
          <a:ln w="9525">
            <a:noFill/>
            <a:miter lim="800000"/>
            <a:headEnd/>
            <a:tailEnd/>
          </a:ln>
        </p:spPr>
      </p:pic>
      <p:sp>
        <p:nvSpPr>
          <p:cNvPr id="22" name="TextBox 21"/>
          <p:cNvSpPr txBox="1"/>
          <p:nvPr/>
        </p:nvSpPr>
        <p:spPr>
          <a:xfrm>
            <a:off x="2336937" y="2791303"/>
            <a:ext cx="989066" cy="461665"/>
          </a:xfrm>
          <a:prstGeom prst="rect">
            <a:avLst/>
          </a:prstGeom>
          <a:noFill/>
        </p:spPr>
        <p:txBody>
          <a:bodyPr wrap="square" rtlCol="0" anchor="ctr">
            <a:spAutoFit/>
          </a:bodyPr>
          <a:lstStyle/>
          <a:p>
            <a:pPr algn="ctr"/>
            <a:r>
              <a:rPr lang="en-CA" sz="2400" b="1" dirty="0" smtClean="0">
                <a:solidFill>
                  <a:schemeClr val="accent1">
                    <a:lumMod val="75000"/>
                  </a:schemeClr>
                </a:solidFill>
              </a:rPr>
              <a:t>89%</a:t>
            </a:r>
            <a:endParaRPr lang="en-CA" sz="2400" b="1" dirty="0">
              <a:solidFill>
                <a:schemeClr val="accent1">
                  <a:lumMod val="75000"/>
                </a:schemeClr>
              </a:solidFill>
            </a:endParaRPr>
          </a:p>
        </p:txBody>
      </p:sp>
      <p:sp>
        <p:nvSpPr>
          <p:cNvPr id="23" name="TextBox 22"/>
          <p:cNvSpPr txBox="1"/>
          <p:nvPr/>
        </p:nvSpPr>
        <p:spPr>
          <a:xfrm>
            <a:off x="2028015" y="3215807"/>
            <a:ext cx="1548000" cy="415498"/>
          </a:xfrm>
          <a:prstGeom prst="rect">
            <a:avLst/>
          </a:prstGeom>
          <a:noFill/>
        </p:spPr>
        <p:txBody>
          <a:bodyPr wrap="square" rtlCol="0">
            <a:spAutoFit/>
          </a:bodyPr>
          <a:lstStyle/>
          <a:p>
            <a:pPr algn="ctr"/>
            <a:r>
              <a:rPr lang="en-CA" sz="1050" b="1" dirty="0" smtClean="0">
                <a:solidFill>
                  <a:srgbClr val="505150"/>
                </a:solidFill>
              </a:rPr>
              <a:t>will be better off or the same</a:t>
            </a:r>
            <a:endParaRPr lang="en-CA" sz="1050" b="1" dirty="0">
              <a:solidFill>
                <a:srgbClr val="505150"/>
              </a:solidFill>
            </a:endParaRPr>
          </a:p>
        </p:txBody>
      </p:sp>
      <p:pic>
        <p:nvPicPr>
          <p:cNvPr id="25" name="Picture 24" descr="orange-stick-figure-md.png"/>
          <p:cNvPicPr>
            <a:picLocks noChangeAspect="1"/>
          </p:cNvPicPr>
          <p:nvPr/>
        </p:nvPicPr>
        <p:blipFill>
          <a:blip r:embed="rId3"/>
          <a:stretch>
            <a:fillRect/>
          </a:stretch>
        </p:blipFill>
        <p:spPr>
          <a:xfrm>
            <a:off x="5643422" y="3685720"/>
            <a:ext cx="181470" cy="468000"/>
          </a:xfrm>
          <a:prstGeom prst="rect">
            <a:avLst/>
          </a:prstGeom>
        </p:spPr>
      </p:pic>
      <p:sp>
        <p:nvSpPr>
          <p:cNvPr id="27" name="Rounded Rectangle 26"/>
          <p:cNvSpPr/>
          <p:nvPr/>
        </p:nvSpPr>
        <p:spPr>
          <a:xfrm>
            <a:off x="5341155" y="2632222"/>
            <a:ext cx="2005834" cy="247896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28" name="TextBox 27"/>
          <p:cNvSpPr txBox="1"/>
          <p:nvPr/>
        </p:nvSpPr>
        <p:spPr>
          <a:xfrm>
            <a:off x="5338078" y="2105862"/>
            <a:ext cx="2052000" cy="400110"/>
          </a:xfrm>
          <a:prstGeom prst="rect">
            <a:avLst/>
          </a:prstGeom>
          <a:noFill/>
        </p:spPr>
        <p:txBody>
          <a:bodyPr wrap="square" rtlCol="0">
            <a:spAutoFit/>
          </a:bodyPr>
          <a:lstStyle/>
          <a:p>
            <a:pPr algn="ctr"/>
            <a:r>
              <a:rPr lang="en-CA" sz="2000" dirty="0" smtClean="0">
                <a:solidFill>
                  <a:srgbClr val="505150"/>
                </a:solidFill>
                <a:latin typeface="+mn-lt"/>
              </a:rPr>
              <a:t>Your Company</a:t>
            </a:r>
            <a:endParaRPr lang="en-CA" sz="2000" dirty="0">
              <a:solidFill>
                <a:srgbClr val="505150"/>
              </a:solidFill>
              <a:latin typeface="+mn-lt"/>
            </a:endParaRPr>
          </a:p>
        </p:txBody>
      </p:sp>
      <p:pic>
        <p:nvPicPr>
          <p:cNvPr id="29" name="Picture 28" descr="orange-stick-figure-md.png"/>
          <p:cNvPicPr>
            <a:picLocks noChangeAspect="1"/>
          </p:cNvPicPr>
          <p:nvPr/>
        </p:nvPicPr>
        <p:blipFill>
          <a:blip r:embed="rId3"/>
          <a:stretch>
            <a:fillRect/>
          </a:stretch>
        </p:blipFill>
        <p:spPr>
          <a:xfrm>
            <a:off x="5939442" y="3684446"/>
            <a:ext cx="181470" cy="468000"/>
          </a:xfrm>
          <a:prstGeom prst="rect">
            <a:avLst/>
          </a:prstGeom>
        </p:spPr>
      </p:pic>
      <p:pic>
        <p:nvPicPr>
          <p:cNvPr id="30" name="Picture 29" descr="orange-stick-figure-md.png"/>
          <p:cNvPicPr>
            <a:picLocks noChangeAspect="1"/>
          </p:cNvPicPr>
          <p:nvPr/>
        </p:nvPicPr>
        <p:blipFill>
          <a:blip r:embed="rId3"/>
          <a:stretch>
            <a:fillRect/>
          </a:stretch>
        </p:blipFill>
        <p:spPr>
          <a:xfrm>
            <a:off x="6233970" y="4309609"/>
            <a:ext cx="181470" cy="468000"/>
          </a:xfrm>
          <a:prstGeom prst="rect">
            <a:avLst/>
          </a:prstGeom>
        </p:spPr>
      </p:pic>
      <p:pic>
        <p:nvPicPr>
          <p:cNvPr id="31" name="Picture 30" descr="orange-stick-figure-md.png"/>
          <p:cNvPicPr>
            <a:picLocks noChangeAspect="1"/>
          </p:cNvPicPr>
          <p:nvPr/>
        </p:nvPicPr>
        <p:blipFill>
          <a:blip r:embed="rId3"/>
          <a:stretch>
            <a:fillRect/>
          </a:stretch>
        </p:blipFill>
        <p:spPr>
          <a:xfrm>
            <a:off x="5941012" y="4309609"/>
            <a:ext cx="181470" cy="468000"/>
          </a:xfrm>
          <a:prstGeom prst="rect">
            <a:avLst/>
          </a:prstGeom>
        </p:spPr>
      </p:pic>
      <p:pic>
        <p:nvPicPr>
          <p:cNvPr id="32" name="Picture 31" descr="orange-stick-figure-md.png"/>
          <p:cNvPicPr>
            <a:picLocks noChangeAspect="1"/>
          </p:cNvPicPr>
          <p:nvPr/>
        </p:nvPicPr>
        <p:blipFill>
          <a:blip r:embed="rId3"/>
          <a:stretch>
            <a:fillRect/>
          </a:stretch>
        </p:blipFill>
        <p:spPr>
          <a:xfrm>
            <a:off x="6233970" y="3684446"/>
            <a:ext cx="181470" cy="468000"/>
          </a:xfrm>
          <a:prstGeom prst="rect">
            <a:avLst/>
          </a:prstGeom>
        </p:spPr>
      </p:pic>
      <p:pic>
        <p:nvPicPr>
          <p:cNvPr id="33" name="Picture 32" descr="orange-stick-figure-md.png"/>
          <p:cNvPicPr>
            <a:picLocks noChangeAspect="1"/>
          </p:cNvPicPr>
          <p:nvPr/>
        </p:nvPicPr>
        <p:blipFill>
          <a:blip r:embed="rId3"/>
          <a:stretch>
            <a:fillRect/>
          </a:stretch>
        </p:blipFill>
        <p:spPr>
          <a:xfrm>
            <a:off x="6520702" y="3684446"/>
            <a:ext cx="181470" cy="468000"/>
          </a:xfrm>
          <a:prstGeom prst="rect">
            <a:avLst/>
          </a:prstGeom>
        </p:spPr>
      </p:pic>
      <p:pic>
        <p:nvPicPr>
          <p:cNvPr id="34" name="Picture 33" descr="orange-stick-figure-md.png"/>
          <p:cNvPicPr>
            <a:picLocks noChangeAspect="1"/>
          </p:cNvPicPr>
          <p:nvPr/>
        </p:nvPicPr>
        <p:blipFill>
          <a:blip r:embed="rId3"/>
          <a:stretch>
            <a:fillRect/>
          </a:stretch>
        </p:blipFill>
        <p:spPr>
          <a:xfrm>
            <a:off x="5655264" y="4309609"/>
            <a:ext cx="181470" cy="468000"/>
          </a:xfrm>
          <a:prstGeom prst="rect">
            <a:avLst/>
          </a:prstGeom>
        </p:spPr>
      </p:pic>
      <p:pic>
        <p:nvPicPr>
          <p:cNvPr id="35" name="Picture 34" descr="orange-stick-figure-md.png"/>
          <p:cNvPicPr>
            <a:picLocks noChangeAspect="1"/>
          </p:cNvPicPr>
          <p:nvPr/>
        </p:nvPicPr>
        <p:blipFill>
          <a:blip r:embed="rId3"/>
          <a:stretch>
            <a:fillRect/>
          </a:stretch>
        </p:blipFill>
        <p:spPr>
          <a:xfrm>
            <a:off x="6813958" y="3684446"/>
            <a:ext cx="181470" cy="468000"/>
          </a:xfrm>
          <a:prstGeom prst="rect">
            <a:avLst/>
          </a:prstGeom>
        </p:spPr>
      </p:pic>
      <p:sp>
        <p:nvSpPr>
          <p:cNvPr id="37" name="TextBox 36"/>
          <p:cNvSpPr txBox="1"/>
          <p:nvPr/>
        </p:nvSpPr>
        <p:spPr>
          <a:xfrm>
            <a:off x="5847244" y="2786053"/>
            <a:ext cx="989066" cy="461665"/>
          </a:xfrm>
          <a:prstGeom prst="rect">
            <a:avLst/>
          </a:prstGeom>
          <a:noFill/>
        </p:spPr>
        <p:txBody>
          <a:bodyPr wrap="square" rtlCol="0" anchor="ctr">
            <a:spAutoFit/>
          </a:bodyPr>
          <a:lstStyle/>
          <a:p>
            <a:pPr algn="ctr"/>
            <a:r>
              <a:rPr lang="en-CA" sz="2400" b="1" dirty="0" smtClean="0">
                <a:solidFill>
                  <a:schemeClr val="accent1">
                    <a:lumMod val="75000"/>
                  </a:schemeClr>
                </a:solidFill>
              </a:rPr>
              <a:t>95%</a:t>
            </a:r>
            <a:endParaRPr lang="en-CA" sz="2400" b="1" dirty="0">
              <a:solidFill>
                <a:schemeClr val="accent1">
                  <a:lumMod val="75000"/>
                </a:schemeClr>
              </a:solidFill>
            </a:endParaRPr>
          </a:p>
        </p:txBody>
      </p:sp>
      <p:sp>
        <p:nvSpPr>
          <p:cNvPr id="38" name="TextBox 37"/>
          <p:cNvSpPr txBox="1"/>
          <p:nvPr/>
        </p:nvSpPr>
        <p:spPr>
          <a:xfrm>
            <a:off x="5538322" y="3210557"/>
            <a:ext cx="1548000" cy="415498"/>
          </a:xfrm>
          <a:prstGeom prst="rect">
            <a:avLst/>
          </a:prstGeom>
          <a:noFill/>
        </p:spPr>
        <p:txBody>
          <a:bodyPr wrap="square" rtlCol="0">
            <a:spAutoFit/>
          </a:bodyPr>
          <a:lstStyle/>
          <a:p>
            <a:pPr algn="ctr"/>
            <a:r>
              <a:rPr lang="en-CA" sz="1050" b="1" dirty="0" smtClean="0">
                <a:solidFill>
                  <a:srgbClr val="505150"/>
                </a:solidFill>
              </a:rPr>
              <a:t>will be better off or the same</a:t>
            </a:r>
            <a:endParaRPr lang="en-CA" sz="1050" b="1" dirty="0">
              <a:solidFill>
                <a:srgbClr val="505150"/>
              </a:solidFill>
            </a:endParaRPr>
          </a:p>
        </p:txBody>
      </p:sp>
      <p:pic>
        <p:nvPicPr>
          <p:cNvPr id="39" name="Picture 38" descr="orange-stick-figure-md.png"/>
          <p:cNvPicPr>
            <a:picLocks noChangeAspect="1"/>
          </p:cNvPicPr>
          <p:nvPr/>
        </p:nvPicPr>
        <p:blipFill>
          <a:blip r:embed="rId3"/>
          <a:stretch>
            <a:fillRect/>
          </a:stretch>
        </p:blipFill>
        <p:spPr>
          <a:xfrm>
            <a:off x="6527052" y="4307507"/>
            <a:ext cx="181470" cy="468000"/>
          </a:xfrm>
          <a:prstGeom prst="rect">
            <a:avLst/>
          </a:prstGeom>
        </p:spPr>
      </p:pic>
      <p:sp>
        <p:nvSpPr>
          <p:cNvPr id="42" name="Rounded Rectangular Callout 41"/>
          <p:cNvSpPr/>
          <p:nvPr/>
        </p:nvSpPr>
        <p:spPr>
          <a:xfrm>
            <a:off x="1541070" y="1604773"/>
            <a:ext cx="5849008" cy="365544"/>
          </a:xfrm>
          <a:prstGeom prst="wedgeRoundRectCallout">
            <a:avLst>
              <a:gd name="adj1" fmla="val -54533"/>
              <a:gd name="adj2" fmla="val 26351"/>
              <a:gd name="adj3" fmla="val 1666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600" i="1" dirty="0" smtClean="0">
                <a:solidFill>
                  <a:srgbClr val="505150"/>
                </a:solidFill>
                <a:ea typeface="ＭＳ Ｐゴシック" charset="0"/>
                <a:cs typeface="ＭＳ Ｐゴシック" charset="0"/>
              </a:rPr>
              <a:t>“How do you think… will be </a:t>
            </a:r>
            <a:r>
              <a:rPr lang="en-CA" sz="1600" i="1" u="sng" dirty="0" smtClean="0">
                <a:solidFill>
                  <a:srgbClr val="505150"/>
                </a:solidFill>
                <a:ea typeface="ＭＳ Ｐゴシック" charset="0"/>
                <a:cs typeface="ＭＳ Ｐゴシック" charset="0"/>
              </a:rPr>
              <a:t>six months </a:t>
            </a:r>
            <a:r>
              <a:rPr lang="en-CA" sz="1600" i="1" dirty="0" smtClean="0">
                <a:solidFill>
                  <a:srgbClr val="505150"/>
                </a:solidFill>
                <a:ea typeface="ＭＳ Ｐゴシック" charset="0"/>
                <a:cs typeface="ＭＳ Ｐゴシック" charset="0"/>
              </a:rPr>
              <a:t>from now?”</a:t>
            </a:r>
            <a:endParaRPr lang="en-US" sz="1600" i="1" dirty="0">
              <a:solidFill>
                <a:srgbClr val="505150"/>
              </a:solidFill>
              <a:ea typeface="ＭＳ Ｐゴシック" charset="0"/>
              <a:cs typeface="ＭＳ Ｐゴシック" charset="0"/>
            </a:endParaRPr>
          </a:p>
        </p:txBody>
      </p:sp>
      <p:sp>
        <p:nvSpPr>
          <p:cNvPr id="43" name="TextBox 42"/>
          <p:cNvSpPr txBox="1"/>
          <p:nvPr/>
        </p:nvSpPr>
        <p:spPr>
          <a:xfrm>
            <a:off x="8164" y="6576933"/>
            <a:ext cx="64653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300 respondents.</a:t>
            </a:r>
            <a:endParaRPr lang="en-CA" sz="1200" dirty="0">
              <a:solidFill>
                <a:srgbClr val="505150"/>
              </a:solidFill>
              <a:latin typeface="+mn-lt"/>
            </a:endParaRPr>
          </a:p>
        </p:txBody>
      </p:sp>
      <p:sp>
        <p:nvSpPr>
          <p:cNvPr id="51" name="Down Arrow 50"/>
          <p:cNvSpPr/>
          <p:nvPr/>
        </p:nvSpPr>
        <p:spPr>
          <a:xfrm rot="10800000">
            <a:off x="3485121" y="6318429"/>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52" name="Down Arrow 51"/>
          <p:cNvSpPr/>
          <p:nvPr/>
        </p:nvSpPr>
        <p:spPr>
          <a:xfrm>
            <a:off x="3728431" y="6318430"/>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53" name="TextBox 52"/>
          <p:cNvSpPr txBox="1"/>
          <p:nvPr/>
        </p:nvSpPr>
        <p:spPr>
          <a:xfrm>
            <a:off x="3995185" y="6288933"/>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
        <p:nvSpPr>
          <p:cNvPr id="40" name="Down Arrow 39"/>
          <p:cNvSpPr/>
          <p:nvPr/>
        </p:nvSpPr>
        <p:spPr>
          <a:xfrm rot="10800000">
            <a:off x="6737357" y="2893421"/>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5" name="TextBox 44"/>
          <p:cNvSpPr txBox="1"/>
          <p:nvPr/>
        </p:nvSpPr>
        <p:spPr>
          <a:xfrm>
            <a:off x="6883064" y="2820331"/>
            <a:ext cx="504000" cy="338554"/>
          </a:xfrm>
          <a:prstGeom prst="rect">
            <a:avLst/>
          </a:prstGeom>
          <a:noFill/>
        </p:spPr>
        <p:txBody>
          <a:bodyPr wrap="square" rtlCol="0" anchor="ctr">
            <a:spAutoFit/>
          </a:bodyPr>
          <a:lstStyle/>
          <a:p>
            <a:r>
              <a:rPr lang="en-CA" sz="1600" b="1" dirty="0" smtClean="0">
                <a:solidFill>
                  <a:schemeClr val="accent3">
                    <a:lumMod val="75000"/>
                  </a:schemeClr>
                </a:solidFill>
              </a:rPr>
              <a:t>+2</a:t>
            </a:r>
          </a:p>
        </p:txBody>
      </p:sp>
      <p:pic>
        <p:nvPicPr>
          <p:cNvPr id="41" name="Picture 2"/>
          <p:cNvPicPr>
            <a:picLocks noChangeAspect="1" noChangeArrowheads="1"/>
          </p:cNvPicPr>
          <p:nvPr/>
        </p:nvPicPr>
        <p:blipFill>
          <a:blip r:embed="rId5"/>
          <a:srcRect/>
          <a:stretch>
            <a:fillRect/>
          </a:stretch>
        </p:blipFill>
        <p:spPr bwMode="auto">
          <a:xfrm>
            <a:off x="6803060" y="4277782"/>
            <a:ext cx="219075" cy="514350"/>
          </a:xfrm>
          <a:prstGeom prst="rect">
            <a:avLst/>
          </a:prstGeom>
          <a:noFill/>
          <a:ln w="9525">
            <a:noFill/>
            <a:miter lim="800000"/>
            <a:headEnd/>
            <a:tailEnd/>
          </a:ln>
        </p:spPr>
      </p:pic>
      <p:sp>
        <p:nvSpPr>
          <p:cNvPr id="44" name="Down Arrow 43"/>
          <p:cNvSpPr/>
          <p:nvPr/>
        </p:nvSpPr>
        <p:spPr>
          <a:xfrm rot="10800000">
            <a:off x="3104039" y="2910046"/>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7" name="TextBox 46"/>
          <p:cNvSpPr txBox="1"/>
          <p:nvPr/>
        </p:nvSpPr>
        <p:spPr>
          <a:xfrm>
            <a:off x="3249746" y="2836956"/>
            <a:ext cx="504000" cy="338554"/>
          </a:xfrm>
          <a:prstGeom prst="rect">
            <a:avLst/>
          </a:prstGeom>
          <a:noFill/>
        </p:spPr>
        <p:txBody>
          <a:bodyPr wrap="square" rtlCol="0" anchor="ctr">
            <a:spAutoFit/>
          </a:bodyPr>
          <a:lstStyle/>
          <a:p>
            <a:r>
              <a:rPr lang="en-CA" sz="1600" b="1" dirty="0" smtClean="0">
                <a:solidFill>
                  <a:schemeClr val="accent3">
                    <a:lumMod val="75000"/>
                  </a:schemeClr>
                </a:solidFill>
              </a:rPr>
              <a:t>+5</a:t>
            </a:r>
          </a:p>
        </p:txBody>
      </p:sp>
      <p:pic>
        <p:nvPicPr>
          <p:cNvPr id="49" name="Picture 48" descr="orange-stick-figure-md.png"/>
          <p:cNvPicPr>
            <a:picLocks noChangeAspect="1"/>
          </p:cNvPicPr>
          <p:nvPr/>
        </p:nvPicPr>
        <p:blipFill>
          <a:blip r:embed="rId3"/>
          <a:stretch>
            <a:fillRect/>
          </a:stretch>
        </p:blipFill>
        <p:spPr>
          <a:xfrm>
            <a:off x="3044867" y="4317634"/>
            <a:ext cx="181470" cy="468000"/>
          </a:xfrm>
          <a:prstGeom prst="rect">
            <a:avLst/>
          </a:prstGeom>
        </p:spPr>
      </p:pic>
      <p:sp>
        <p:nvSpPr>
          <p:cNvPr id="46" name="TextBox 45"/>
          <p:cNvSpPr txBox="1"/>
          <p:nvPr/>
        </p:nvSpPr>
        <p:spPr>
          <a:xfrm>
            <a:off x="7825542" y="4022850"/>
            <a:ext cx="1332000" cy="338554"/>
          </a:xfrm>
          <a:prstGeom prst="rect">
            <a:avLst/>
          </a:prstGeom>
          <a:solidFill>
            <a:srgbClr val="FF3399">
              <a:alpha val="50000"/>
            </a:srgbClr>
          </a:solidFill>
        </p:spPr>
        <p:txBody>
          <a:bodyPr wrap="square" rtlCol="0" anchor="ctr">
            <a:spAutoFit/>
          </a:bodyPr>
          <a:lstStyle/>
          <a:p>
            <a:pPr algn="ctr"/>
            <a:r>
              <a:rPr lang="en-CA" sz="1600" b="1" dirty="0" smtClean="0">
                <a:solidFill>
                  <a:schemeClr val="bg1"/>
                </a:solidFill>
                <a:latin typeface="Arial Narrow" pitchFamily="34" charset="0"/>
              </a:rPr>
              <a:t>94% FEMALE</a:t>
            </a:r>
            <a:endParaRPr lang="en-CA" sz="1600" b="1" dirty="0">
              <a:solidFill>
                <a:schemeClr val="bg1"/>
              </a:solidFill>
              <a:latin typeface="Arial Narrow" pitchFamily="34" charset="0"/>
            </a:endParaRPr>
          </a:p>
        </p:txBody>
      </p:sp>
      <p:sp>
        <p:nvSpPr>
          <p:cNvPr id="48" name="TextBox 47"/>
          <p:cNvSpPr txBox="1"/>
          <p:nvPr/>
        </p:nvSpPr>
        <p:spPr>
          <a:xfrm>
            <a:off x="7836428" y="3030419"/>
            <a:ext cx="1309590" cy="338554"/>
          </a:xfrm>
          <a:prstGeom prst="rect">
            <a:avLst/>
          </a:prstGeom>
          <a:solidFill>
            <a:schemeClr val="tx2">
              <a:lumMod val="60000"/>
              <a:lumOff val="40000"/>
              <a:alpha val="50000"/>
            </a:schemeClr>
          </a:solidFill>
        </p:spPr>
        <p:txBody>
          <a:bodyPr wrap="square" rtlCol="0" anchor="ctr">
            <a:spAutoFit/>
          </a:bodyPr>
          <a:lstStyle/>
          <a:p>
            <a:pPr algn="ctr"/>
            <a:r>
              <a:rPr lang="en-CA" sz="1600" b="1" dirty="0" smtClean="0">
                <a:solidFill>
                  <a:schemeClr val="bg1"/>
                </a:solidFill>
                <a:latin typeface="Arial Narrow" pitchFamily="34" charset="0"/>
              </a:rPr>
              <a:t>96% MALE</a:t>
            </a:r>
          </a:p>
        </p:txBody>
      </p:sp>
      <p:pic>
        <p:nvPicPr>
          <p:cNvPr id="50" name="Picture 1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8221441" y="3442061"/>
            <a:ext cx="540000" cy="496217"/>
          </a:xfrm>
          <a:prstGeom prst="rect">
            <a:avLst/>
          </a:prstGeom>
          <a:noFill/>
          <a:ln w="9525">
            <a:noFill/>
            <a:miter lim="800000"/>
            <a:headEnd/>
            <a:tailEnd/>
          </a:ln>
        </p:spPr>
      </p:pic>
      <p:sp>
        <p:nvSpPr>
          <p:cNvPr id="56" name="TextBox 55"/>
          <p:cNvSpPr txBox="1"/>
          <p:nvPr/>
        </p:nvSpPr>
        <p:spPr>
          <a:xfrm>
            <a:off x="0" y="4078872"/>
            <a:ext cx="1332000" cy="338554"/>
          </a:xfrm>
          <a:prstGeom prst="rect">
            <a:avLst/>
          </a:prstGeom>
          <a:solidFill>
            <a:srgbClr val="FF3399">
              <a:alpha val="50000"/>
            </a:srgbClr>
          </a:solidFill>
        </p:spPr>
        <p:txBody>
          <a:bodyPr wrap="square" rtlCol="0" anchor="ctr">
            <a:spAutoFit/>
          </a:bodyPr>
          <a:lstStyle/>
          <a:p>
            <a:pPr algn="ctr"/>
            <a:r>
              <a:rPr lang="en-CA" sz="1600" b="1" dirty="0" smtClean="0">
                <a:solidFill>
                  <a:schemeClr val="bg1"/>
                </a:solidFill>
                <a:latin typeface="Arial Narrow" pitchFamily="34" charset="0"/>
              </a:rPr>
              <a:t>91% FEMALE</a:t>
            </a:r>
            <a:endParaRPr lang="en-CA" sz="1600" b="1" dirty="0">
              <a:solidFill>
                <a:schemeClr val="bg1"/>
              </a:solidFill>
              <a:latin typeface="Arial Narrow" pitchFamily="34" charset="0"/>
            </a:endParaRPr>
          </a:p>
        </p:txBody>
      </p:sp>
      <p:sp>
        <p:nvSpPr>
          <p:cNvPr id="57" name="TextBox 56"/>
          <p:cNvSpPr txBox="1"/>
          <p:nvPr/>
        </p:nvSpPr>
        <p:spPr>
          <a:xfrm>
            <a:off x="0" y="3086441"/>
            <a:ext cx="1332000" cy="338554"/>
          </a:xfrm>
          <a:prstGeom prst="rect">
            <a:avLst/>
          </a:prstGeom>
          <a:solidFill>
            <a:schemeClr val="tx2">
              <a:lumMod val="60000"/>
              <a:lumOff val="40000"/>
              <a:alpha val="50000"/>
            </a:schemeClr>
          </a:solidFill>
        </p:spPr>
        <p:txBody>
          <a:bodyPr wrap="square" rtlCol="0" anchor="ctr">
            <a:spAutoFit/>
          </a:bodyPr>
          <a:lstStyle/>
          <a:p>
            <a:pPr algn="ctr"/>
            <a:r>
              <a:rPr lang="en-CA" sz="1600" b="1" dirty="0" smtClean="0">
                <a:solidFill>
                  <a:schemeClr val="bg1"/>
                </a:solidFill>
                <a:latin typeface="Arial Narrow" pitchFamily="34" charset="0"/>
              </a:rPr>
              <a:t>88% MALE</a:t>
            </a:r>
          </a:p>
        </p:txBody>
      </p:sp>
      <p:pic>
        <p:nvPicPr>
          <p:cNvPr id="58" name="Picture 1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5013" y="3508969"/>
            <a:ext cx="540000" cy="496217"/>
          </a:xfrm>
          <a:prstGeom prst="rect">
            <a:avLst/>
          </a:prstGeom>
          <a:noFill/>
          <a:ln w="9525">
            <a:noFill/>
            <a:miter lim="800000"/>
            <a:headEnd/>
            <a:tailEnd/>
          </a:ln>
        </p:spPr>
      </p:pic>
      <p:sp>
        <p:nvSpPr>
          <p:cNvPr id="63" name="Oval Callout 62"/>
          <p:cNvSpPr/>
          <p:nvPr/>
        </p:nvSpPr>
        <p:spPr>
          <a:xfrm>
            <a:off x="7754731" y="2241284"/>
            <a:ext cx="1260000" cy="576000"/>
          </a:xfrm>
          <a:prstGeom prst="wedgeEllipseCallout">
            <a:avLst>
              <a:gd name="adj1" fmla="val -16296"/>
              <a:gd name="adj2" fmla="val 74011"/>
            </a:avLst>
          </a:prstGeom>
          <a:noFill/>
          <a:ln w="127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CA" sz="1050" b="1" dirty="0" smtClean="0">
                <a:solidFill>
                  <a:schemeClr val="accent1">
                    <a:lumMod val="60000"/>
                    <a:lumOff val="40000"/>
                  </a:schemeClr>
                </a:solidFill>
              </a:rPr>
              <a:t>54% better/ somewhat better</a:t>
            </a:r>
            <a:endParaRPr lang="en-CA" sz="1050" b="1" dirty="0">
              <a:solidFill>
                <a:schemeClr val="accent1">
                  <a:lumMod val="60000"/>
                  <a:lumOff val="40000"/>
                </a:schemeClr>
              </a:solidFill>
            </a:endParaRPr>
          </a:p>
        </p:txBody>
      </p:sp>
      <p:sp>
        <p:nvSpPr>
          <p:cNvPr id="64" name="Oval Callout 63"/>
          <p:cNvSpPr/>
          <p:nvPr/>
        </p:nvSpPr>
        <p:spPr>
          <a:xfrm>
            <a:off x="7754731" y="4623103"/>
            <a:ext cx="1260000" cy="576000"/>
          </a:xfrm>
          <a:prstGeom prst="wedgeEllipseCallout">
            <a:avLst>
              <a:gd name="adj1" fmla="val -11976"/>
              <a:gd name="adj2" fmla="val -90409"/>
            </a:avLst>
          </a:prstGeom>
          <a:noFill/>
          <a:ln w="12700">
            <a:solidFill>
              <a:srgbClr val="FF00FF">
                <a:alpha val="25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CA" sz="1050" b="1" dirty="0" smtClean="0">
                <a:solidFill>
                  <a:srgbClr val="FF66FF"/>
                </a:solidFill>
              </a:rPr>
              <a:t>65% better/ somewhat better</a:t>
            </a:r>
            <a:endParaRPr lang="en-CA" sz="1050" b="1" dirty="0">
              <a:solidFill>
                <a:srgbClr val="FF66FF"/>
              </a:solidFill>
            </a:endParaRPr>
          </a:p>
        </p:txBody>
      </p:sp>
      <p:sp>
        <p:nvSpPr>
          <p:cNvPr id="65" name="Oval Callout 64"/>
          <p:cNvSpPr/>
          <p:nvPr/>
        </p:nvSpPr>
        <p:spPr>
          <a:xfrm>
            <a:off x="72000" y="2284828"/>
            <a:ext cx="1260000" cy="576000"/>
          </a:xfrm>
          <a:prstGeom prst="wedgeEllipseCallout">
            <a:avLst>
              <a:gd name="adj1" fmla="val -9384"/>
              <a:gd name="adj2" fmla="val 75901"/>
            </a:avLst>
          </a:prstGeom>
          <a:noFill/>
          <a:ln w="12700">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CA" sz="1050" b="1" dirty="0" smtClean="0">
                <a:solidFill>
                  <a:schemeClr val="accent1">
                    <a:lumMod val="60000"/>
                    <a:lumOff val="40000"/>
                  </a:schemeClr>
                </a:solidFill>
              </a:rPr>
              <a:t>46% better/ somewhat better</a:t>
            </a:r>
            <a:endParaRPr lang="en-CA" sz="1050" b="1" dirty="0">
              <a:solidFill>
                <a:schemeClr val="accent1">
                  <a:lumMod val="60000"/>
                  <a:lumOff val="40000"/>
                </a:schemeClr>
              </a:solidFill>
            </a:endParaRPr>
          </a:p>
        </p:txBody>
      </p:sp>
      <p:sp>
        <p:nvSpPr>
          <p:cNvPr id="66" name="Oval Callout 65"/>
          <p:cNvSpPr/>
          <p:nvPr/>
        </p:nvSpPr>
        <p:spPr>
          <a:xfrm>
            <a:off x="72000" y="4721077"/>
            <a:ext cx="1260000" cy="576000"/>
          </a:xfrm>
          <a:prstGeom prst="wedgeEllipseCallout">
            <a:avLst>
              <a:gd name="adj1" fmla="val -9384"/>
              <a:gd name="adj2" fmla="val -94189"/>
            </a:avLst>
          </a:prstGeom>
          <a:noFill/>
          <a:ln w="12700">
            <a:solidFill>
              <a:srgbClr val="FF00FF">
                <a:alpha val="25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CA" sz="1050" b="1" dirty="0" smtClean="0">
                <a:solidFill>
                  <a:srgbClr val="FF66FF"/>
                </a:solidFill>
              </a:rPr>
              <a:t>50% better/ somewhat better</a:t>
            </a:r>
            <a:endParaRPr lang="en-CA" sz="1050" b="1" dirty="0">
              <a:solidFill>
                <a:srgbClr val="FF66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1250" y="3479184"/>
            <a:ext cx="8882743" cy="954107"/>
          </a:xfrm>
          <a:prstGeom prst="rect">
            <a:avLst/>
          </a:prstGeom>
          <a:noFill/>
        </p:spPr>
        <p:txBody>
          <a:bodyPr wrap="square" rtlCol="0">
            <a:spAutoFit/>
          </a:bodyPr>
          <a:lstStyle/>
          <a:p>
            <a:r>
              <a:rPr lang="en-US" sz="3200" dirty="0" smtClean="0">
                <a:solidFill>
                  <a:schemeClr val="bg1"/>
                </a:solidFill>
                <a:latin typeface="Myriad Pro"/>
                <a:cs typeface="Myriad Pro"/>
              </a:rPr>
              <a:t>Cash Flow Management</a:t>
            </a:r>
          </a:p>
          <a:p>
            <a:endParaRPr lang="en-CA" sz="2400" i="1" dirty="0" smtClean="0">
              <a:solidFill>
                <a:schemeClr val="bg1"/>
              </a:solidFill>
              <a:latin typeface="Myriad Pro"/>
              <a:cs typeface="Myriad Pr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3" y="638993"/>
            <a:ext cx="6490647" cy="1077218"/>
          </a:xfrm>
          <a:prstGeom prst="rect">
            <a:avLst/>
          </a:prstGeom>
          <a:noFill/>
        </p:spPr>
        <p:txBody>
          <a:bodyPr wrap="square" rtlCol="0">
            <a:spAutoFit/>
          </a:bodyPr>
          <a:lstStyle/>
          <a:p>
            <a:r>
              <a:rPr lang="en-US" sz="3200" dirty="0" smtClean="0">
                <a:solidFill>
                  <a:srgbClr val="505150"/>
                </a:solidFill>
                <a:latin typeface="Myriad Pro"/>
                <a:cs typeface="Myriad Pro"/>
              </a:rPr>
              <a:t>What are the main issues SMEs face with their cash flow management?</a:t>
            </a:r>
            <a:endParaRPr lang="en-US" sz="3200" dirty="0">
              <a:solidFill>
                <a:srgbClr val="505150"/>
              </a:solidFill>
              <a:latin typeface="Myriad Pro"/>
              <a:cs typeface="Myriad Pro"/>
            </a:endParaRPr>
          </a:p>
        </p:txBody>
      </p:sp>
      <p:graphicFrame>
        <p:nvGraphicFramePr>
          <p:cNvPr id="14" name="Chart 13"/>
          <p:cNvGraphicFramePr/>
          <p:nvPr/>
        </p:nvGraphicFramePr>
        <p:xfrm>
          <a:off x="447193" y="1739899"/>
          <a:ext cx="6661142" cy="4648201"/>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Straight Connector 18"/>
          <p:cNvCxnSpPr/>
          <p:nvPr/>
        </p:nvCxnSpPr>
        <p:spPr>
          <a:xfrm>
            <a:off x="6937840" y="2723143"/>
            <a:ext cx="2081381"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273800" y="2659720"/>
            <a:ext cx="2750432" cy="2031325"/>
          </a:xfrm>
          <a:prstGeom prst="rect">
            <a:avLst/>
          </a:prstGeom>
          <a:noFill/>
        </p:spPr>
        <p:txBody>
          <a:bodyPr wrap="square" rtlCol="0">
            <a:spAutoFit/>
          </a:bodyPr>
          <a:lstStyle/>
          <a:p>
            <a:pPr algn="r"/>
            <a:r>
              <a:rPr lang="en-US" sz="2800" b="1" dirty="0" smtClean="0">
                <a:solidFill>
                  <a:srgbClr val="505150"/>
                </a:solidFill>
                <a:latin typeface="Candara" pitchFamily="34" charset="0"/>
                <a:cs typeface="Myriad Pro"/>
              </a:rPr>
              <a:t>“</a:t>
            </a:r>
            <a:r>
              <a:rPr lang="en-CA" sz="1400" dirty="0" smtClean="0">
                <a:solidFill>
                  <a:srgbClr val="505150"/>
                </a:solidFill>
                <a:latin typeface="Myriad Pro"/>
                <a:cs typeface="Myriad Pro"/>
              </a:rPr>
              <a:t>TIMING FOR THE RECEIVABLES AND PAYABLES. CUSTOMERS ARE TAKING 45-50 DAYS TO PAY. SO IT IS HARD TO PAY THE PAYABLES, WHEN THE RECEIVABLES ARE NOT COMING IN QUICK ENOUGH.</a:t>
            </a:r>
            <a:endParaRPr lang="en-US" sz="2800" b="1" baseline="-25000" dirty="0" smtClean="0">
              <a:solidFill>
                <a:srgbClr val="505150"/>
              </a:solidFill>
              <a:latin typeface="Garamond" pitchFamily="18" charset="0"/>
              <a:cs typeface="Myriad Pro"/>
            </a:endParaRPr>
          </a:p>
          <a:p>
            <a:pPr algn="r"/>
            <a:r>
              <a:rPr lang="en-US" sz="2800" b="1" dirty="0" smtClean="0">
                <a:solidFill>
                  <a:srgbClr val="505150"/>
                </a:solidFill>
                <a:latin typeface="Candara" pitchFamily="34" charset="0"/>
                <a:cs typeface="Myriad Pro"/>
              </a:rPr>
              <a:t>”</a:t>
            </a:r>
            <a:endParaRPr lang="en-US" sz="1400" b="1" dirty="0">
              <a:solidFill>
                <a:srgbClr val="505150"/>
              </a:solidFill>
              <a:latin typeface="Candara" pitchFamily="34" charset="0"/>
              <a:cs typeface="Myriad Pro"/>
            </a:endParaRPr>
          </a:p>
        </p:txBody>
      </p:sp>
      <p:sp>
        <p:nvSpPr>
          <p:cNvPr id="21" name="TextBox 20"/>
          <p:cNvSpPr txBox="1"/>
          <p:nvPr/>
        </p:nvSpPr>
        <p:spPr>
          <a:xfrm>
            <a:off x="6578600" y="4501382"/>
            <a:ext cx="1993900" cy="1169551"/>
          </a:xfrm>
          <a:prstGeom prst="rect">
            <a:avLst/>
          </a:prstGeom>
          <a:noFill/>
        </p:spPr>
        <p:txBody>
          <a:bodyPr wrap="square" rtlCol="0">
            <a:spAutoFit/>
          </a:bodyPr>
          <a:lstStyle/>
          <a:p>
            <a:r>
              <a:rPr lang="en-CA" sz="1400" i="1" dirty="0" smtClean="0">
                <a:solidFill>
                  <a:schemeClr val="tx1">
                    <a:lumMod val="75000"/>
                    <a:lumOff val="25000"/>
                  </a:schemeClr>
                </a:solidFill>
              </a:rPr>
              <a:t>Vice President, </a:t>
            </a:r>
          </a:p>
          <a:p>
            <a:r>
              <a:rPr lang="en-CA" sz="1400" i="1" dirty="0" smtClean="0">
                <a:solidFill>
                  <a:schemeClr val="tx1">
                    <a:lumMod val="75000"/>
                    <a:lumOff val="25000"/>
                  </a:schemeClr>
                </a:solidFill>
              </a:rPr>
              <a:t>Retail Trade, </a:t>
            </a:r>
          </a:p>
          <a:p>
            <a:r>
              <a:rPr lang="en-CA" sz="1400" i="1" dirty="0" smtClean="0">
                <a:solidFill>
                  <a:schemeClr val="tx1">
                    <a:lumMod val="75000"/>
                    <a:lumOff val="25000"/>
                  </a:schemeClr>
                </a:solidFill>
              </a:rPr>
              <a:t>38 years in business,</a:t>
            </a:r>
          </a:p>
          <a:p>
            <a:r>
              <a:rPr lang="en-CA" sz="1400" i="1" dirty="0" smtClean="0">
                <a:solidFill>
                  <a:schemeClr val="tx1">
                    <a:lumMod val="75000"/>
                    <a:lumOff val="25000"/>
                  </a:schemeClr>
                </a:solidFill>
              </a:rPr>
              <a:t>20-50 employees,</a:t>
            </a:r>
          </a:p>
          <a:p>
            <a:r>
              <a:rPr lang="en-CA" sz="1400" i="1" dirty="0" smtClean="0">
                <a:solidFill>
                  <a:schemeClr val="tx1">
                    <a:lumMod val="75000"/>
                    <a:lumOff val="25000"/>
                  </a:schemeClr>
                </a:solidFill>
              </a:rPr>
              <a:t>$3M to $5M in revenues.</a:t>
            </a:r>
            <a:endParaRPr lang="en-CA" sz="1400" i="1" dirty="0">
              <a:solidFill>
                <a:schemeClr val="tx1">
                  <a:lumMod val="75000"/>
                  <a:lumOff val="25000"/>
                </a:schemeClr>
              </a:solidFill>
            </a:endParaRPr>
          </a:p>
        </p:txBody>
      </p:sp>
      <p:sp>
        <p:nvSpPr>
          <p:cNvPr id="8" name="TextBox 7"/>
          <p:cNvSpPr txBox="1"/>
          <p:nvPr/>
        </p:nvSpPr>
        <p:spPr>
          <a:xfrm>
            <a:off x="8163" y="6421735"/>
            <a:ext cx="7518052" cy="461665"/>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Mar 2014;  among those who report having a main issue with their  business’ cash flow management (n=</a:t>
            </a:r>
            <a:r>
              <a:rPr lang="en-CA" sz="1200" dirty="0" smtClean="0">
                <a:solidFill>
                  <a:srgbClr val="505150"/>
                </a:solidFill>
              </a:rPr>
              <a:t> 216; </a:t>
            </a:r>
            <a:r>
              <a:rPr lang="en-CA" sz="1200" dirty="0" err="1" smtClean="0">
                <a:solidFill>
                  <a:srgbClr val="505150"/>
                </a:solidFill>
              </a:rPr>
              <a:t>DKs</a:t>
            </a:r>
            <a:r>
              <a:rPr lang="en-CA" sz="1200" dirty="0" smtClean="0">
                <a:solidFill>
                  <a:srgbClr val="505150"/>
                </a:solidFill>
              </a:rPr>
              <a:t> removed); responses mentioned by 5% or more are shown.</a:t>
            </a:r>
            <a:endParaRPr lang="en-CA" sz="1200" dirty="0">
              <a:solidFill>
                <a:srgbClr val="50515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TB-Busin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Myriad Pro"/>
        <a:ea typeface=""/>
        <a:cs typeface=""/>
      </a:majorFont>
      <a:minorFont>
        <a:latin typeface="Myriad Pro"/>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TaxCatchAll xmlns="e6b4c088-588b-4466-a064-d4c88ebbcf98"/>
    <n2ded5b3984d4a05b132a1e30920a265 xmlns="e6b4c088-588b-4466-a064-d4c88ebbcf98">
      <Terms xmlns="http://schemas.microsoft.com/office/infopath/2007/PartnerControls"/>
    </n2ded5b3984d4a05b132a1e30920a265>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AFA791C627CB478F6579A88139F1B4" ma:contentTypeVersion="4" ma:contentTypeDescription="Create a new document." ma:contentTypeScope="" ma:versionID="fbc2d5a763da10b9ca06c04c0bcd4241">
  <xsd:schema xmlns:xsd="http://www.w3.org/2001/XMLSchema" xmlns:xs="http://www.w3.org/2001/XMLSchema" xmlns:p="http://schemas.microsoft.com/office/2006/metadata/properties" xmlns:ns1="http://schemas.microsoft.com/sharepoint/v3" xmlns:ns2="e6b4c088-588b-4466-a064-d4c88ebbcf98" targetNamespace="http://schemas.microsoft.com/office/2006/metadata/properties" ma:root="true" ma:fieldsID="29df38f48f2d87b3c1cf8b62b1999510" ns1:_="" ns2:_="">
    <xsd:import namespace="http://schemas.microsoft.com/sharepoint/v3"/>
    <xsd:import namespace="e6b4c088-588b-4466-a064-d4c88ebbcf98"/>
    <xsd:element name="properties">
      <xsd:complexType>
        <xsd:sequence>
          <xsd:element name="documentManagement">
            <xsd:complexType>
              <xsd:all>
                <xsd:element ref="ns1:PublishingStartDate" minOccurs="0"/>
                <xsd:element ref="ns1:PublishingExpirationDate" minOccurs="0"/>
                <xsd:element ref="ns2:n2ded5b3984d4a05b132a1e30920a265"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hidden="true" ma:internalName="PublishingStartDate">
      <xsd:simpleType>
        <xsd:restriction base="dms:Unknown"/>
      </xsd:simpleType>
    </xsd:element>
    <xsd:element name="PublishingExpirationDate" ma:index="9" nillable="true" ma:displayName="Scheduling End Da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6b4c088-588b-4466-a064-d4c88ebbcf98" elementFormDefault="qualified">
    <xsd:import namespace="http://schemas.microsoft.com/office/2006/documentManagement/types"/>
    <xsd:import namespace="http://schemas.microsoft.com/office/infopath/2007/PartnerControls"/>
    <xsd:element name="n2ded5b3984d4a05b132a1e30920a265" ma:index="11" nillable="true" ma:taxonomy="true" ma:internalName="n2ded5b3984d4a05b132a1e30920a265" ma:taxonomyFieldName="MetaTag" ma:displayName="MetaTag" ma:default="" ma:fieldId="{72ded5b3-984d-4a05-b132-a1e30920a265}" ma:taxonomyMulti="true" ma:sspId="ba1616d2-34b7-44a2-99d8-239ce57c8c37" ma:termSetId="22400033-a9fb-4d5d-8be5-bfab93ae7ff6"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91a1f561-93c9-4bee-9f78-8236b25e8ad5}" ma:internalName="TaxCatchAll" ma:showField="CatchAllData" ma:web="e6b4c088-588b-4466-a064-d4c88ebbcf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0E156F-847B-450E-A68A-E5EC6D6ADCA7}"/>
</file>

<file path=customXml/itemProps2.xml><?xml version="1.0" encoding="utf-8"?>
<ds:datastoreItem xmlns:ds="http://schemas.openxmlformats.org/officeDocument/2006/customXml" ds:itemID="{C2631BEC-DD61-4D8B-A1A4-F75A677A93BF}"/>
</file>

<file path=customXml/itemProps3.xml><?xml version="1.0" encoding="utf-8"?>
<ds:datastoreItem xmlns:ds="http://schemas.openxmlformats.org/officeDocument/2006/customXml" ds:itemID="{D75AC1C1-8EEB-47E2-A9DE-9934BF90B1E1}"/>
</file>

<file path=docProps/app.xml><?xml version="1.0" encoding="utf-8"?>
<Properties xmlns="http://schemas.openxmlformats.org/officeDocument/2006/extended-properties" xmlns:vt="http://schemas.openxmlformats.org/officeDocument/2006/docPropsVTypes">
  <Template/>
  <TotalTime>12048</TotalTime>
  <Words>2757</Words>
  <Application>Microsoft Office PowerPoint</Application>
  <PresentationFormat>On-screen Show (4:3)</PresentationFormat>
  <Paragraphs>386</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ATB-Business</vt:lpstr>
      <vt:lpstr>Alberta Business Beat</vt:lpstr>
      <vt:lpstr>Background and Methodology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ATB Financial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E30023</dc:creator>
  <cp:lastModifiedBy>E30023</cp:lastModifiedBy>
  <cp:revision>1095</cp:revision>
  <cp:lastPrinted>2012-09-14T15:29:05Z</cp:lastPrinted>
  <dcterms:created xsi:type="dcterms:W3CDTF">2012-06-05T17:08:54Z</dcterms:created>
  <dcterms:modified xsi:type="dcterms:W3CDTF">2014-05-09T13:29:42Z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0x01010020AFA791C627CB478F6579A88139F1B4</vt:lpwstr>
  </property>
</Properties>
</file>